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80"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6" r:id="rId50"/>
    <p:sldId id="303" r:id="rId51"/>
    <p:sldId id="304" r:id="rId52"/>
    <p:sldId id="305" r:id="rId53"/>
    <p:sldId id="307" r:id="rId54"/>
    <p:sldId id="308" r:id="rId55"/>
    <p:sldId id="309"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F6476-04CE-46AA-8690-161CF52EFB81}"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4059D-4D2D-4086-AE7E-9AFA0B49AED7}" type="slidenum">
              <a:rPr lang="tr-TR" smtClean="0"/>
              <a:t>‹#›</a:t>
            </a:fld>
            <a:endParaRPr lang="tr-TR"/>
          </a:p>
        </p:txBody>
      </p:sp>
    </p:spTree>
    <p:extLst>
      <p:ext uri="{BB962C8B-B14F-4D97-AF65-F5344CB8AC3E}">
        <p14:creationId xmlns:p14="http://schemas.microsoft.com/office/powerpoint/2010/main" val="216633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0CC54AC8-2E3F-4B85-8797-B0067076E5A3}"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44CB6F3-A810-425D-A250-7EC9BED90A87}"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117092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F22197-E352-42CA-A6E6-1301D1B7C7E9}"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380884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320641-B60E-4E3A-8B0D-4AF25CC5B10E}"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340915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95444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3178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04085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24365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1063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1746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4787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5925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141107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90926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4315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19730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BE89389-2AD0-41CA-A85B-BA828A24BEB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329395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371955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9DD655B-2FAE-4202-9878-0174FD14A229}"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GİRİŞİMCİLİKTE FİKİRLER ÜRETME / Öğr.Gör.Caner BULUT</a:t>
            </a:r>
            <a:endParaRPr lang="tr-TR"/>
          </a:p>
        </p:txBody>
      </p:sp>
      <p:sp>
        <p:nvSpPr>
          <p:cNvPr id="9" name="Slayt Numarası Yer Tutucusu 8"/>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220154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B3C1D1C-1076-4B67-AB9E-31593C5E88C1}" type="datetime1">
              <a:rPr lang="tr-TR" smtClean="0"/>
              <a:t>15.04.2016</a:t>
            </a:fld>
            <a:endParaRPr lang="tr-TR"/>
          </a:p>
        </p:txBody>
      </p:sp>
      <p:sp>
        <p:nvSpPr>
          <p:cNvPr id="4" name="Altbilgi Yer Tutucusu 3"/>
          <p:cNvSpPr>
            <a:spLocks noGrp="1"/>
          </p:cNvSpPr>
          <p:nvPr>
            <p:ph type="ftr" sz="quarter" idx="11"/>
          </p:nvPr>
        </p:nvSpPr>
        <p:spPr/>
        <p:txBody>
          <a:bodyPr/>
          <a:lstStyle/>
          <a:p>
            <a:r>
              <a:rPr lang="tr-TR" smtClean="0"/>
              <a:t>GİRİŞİMCİLİKTE FİKİRLER ÜRETME / Öğr.Gör.Caner BULUT</a:t>
            </a:r>
            <a:endParaRPr lang="tr-TR"/>
          </a:p>
        </p:txBody>
      </p:sp>
      <p:sp>
        <p:nvSpPr>
          <p:cNvPr id="5" name="Slayt Numarası Yer Tutucusu 4"/>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50794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2CDEB-7F1C-4866-AAB0-8EE6B3DBA50C}"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GİRİŞİMCİLİKTE FİKİRLER ÜRETME / Öğr.Gör.Caner BULUT</a:t>
            </a:r>
            <a:endParaRPr lang="tr-TR"/>
          </a:p>
        </p:txBody>
      </p:sp>
      <p:sp>
        <p:nvSpPr>
          <p:cNvPr id="4" name="Slayt Numarası Yer Tutucusu 3"/>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3859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B5CA578-64EE-4AAE-B083-8B4C1BBC07FF}"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99501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C4DE91-5B16-4FE0-9B2F-8AECDD14A62F}"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a:t>
            </a:fld>
            <a:endParaRPr lang="tr-TR"/>
          </a:p>
        </p:txBody>
      </p:sp>
    </p:spTree>
    <p:extLst>
      <p:ext uri="{BB962C8B-B14F-4D97-AF65-F5344CB8AC3E}">
        <p14:creationId xmlns:p14="http://schemas.microsoft.com/office/powerpoint/2010/main" val="248190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B4094-FA1C-45DB-92FA-1EC4C7D4FBA6}" type="datetime1">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GİRİŞİMCİLİKTE FİKİRLER ÜRETME / Öğr.Gör.Caner BULUT</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70B45-40FB-4A05-9BC7-0CE369694932}" type="slidenum">
              <a:rPr lang="tr-TR" smtClean="0"/>
              <a:t>‹#›</a:t>
            </a:fld>
            <a:endParaRPr lang="tr-TR"/>
          </a:p>
        </p:txBody>
      </p:sp>
    </p:spTree>
    <p:extLst>
      <p:ext uri="{BB962C8B-B14F-4D97-AF65-F5344CB8AC3E}">
        <p14:creationId xmlns:p14="http://schemas.microsoft.com/office/powerpoint/2010/main" val="10953693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295000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662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6635" name="Metin kutusu 4"/>
          <p:cNvSpPr txBox="1">
            <a:spLocks noChangeArrowheads="1"/>
          </p:cNvSpPr>
          <p:nvPr/>
        </p:nvSpPr>
        <p:spPr bwMode="auto">
          <a:xfrm>
            <a:off x="2788986" y="2768600"/>
            <a:ext cx="37946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(GİRİŞİMCİ FİKRLER ÜRETME</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6391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a:t>
            </a:r>
            <a:r>
              <a:rPr lang="tr-TR" sz="3200" b="1" dirty="0"/>
              <a:t>Temelleri </a:t>
            </a:r>
            <a:endParaRPr lang="tr-TR" sz="3200" dirty="0"/>
          </a:p>
        </p:txBody>
      </p:sp>
      <p:sp>
        <p:nvSpPr>
          <p:cNvPr id="3" name="İçerik Yer Tutucusu 2"/>
          <p:cNvSpPr>
            <a:spLocks noGrp="1"/>
          </p:cNvSpPr>
          <p:nvPr>
            <p:ph idx="1"/>
          </p:nvPr>
        </p:nvSpPr>
        <p:spPr/>
        <p:txBody>
          <a:bodyPr>
            <a:normAutofit/>
          </a:bodyPr>
          <a:lstStyle/>
          <a:p>
            <a:pPr algn="just"/>
            <a:r>
              <a:rPr lang="tr-TR" sz="2800" b="1" dirty="0" smtClean="0"/>
              <a:t>Yaratıcılık</a:t>
            </a:r>
          </a:p>
          <a:p>
            <a:pPr algn="just"/>
            <a:r>
              <a:rPr lang="tr-TR" sz="2800" b="1" dirty="0" smtClean="0"/>
              <a:t>İcat</a:t>
            </a:r>
          </a:p>
          <a:p>
            <a:pPr algn="just"/>
            <a:r>
              <a:rPr lang="tr-TR" sz="2800" b="1" dirty="0" smtClean="0"/>
              <a:t>Yenilik</a:t>
            </a:r>
          </a:p>
          <a:p>
            <a:pPr algn="just"/>
            <a:r>
              <a:rPr lang="tr-TR" sz="2800" b="1" dirty="0" err="1" smtClean="0"/>
              <a:t>İnovasyon</a:t>
            </a:r>
            <a:endParaRPr lang="tr-TR" sz="2800" b="1" dirty="0" smtClean="0"/>
          </a:p>
          <a:p>
            <a:pPr algn="just"/>
            <a:r>
              <a:rPr lang="tr-TR" sz="2800" b="1" dirty="0" smtClean="0"/>
              <a:t>Lider</a:t>
            </a:r>
          </a:p>
          <a:p>
            <a:pPr algn="just"/>
            <a:r>
              <a:rPr lang="tr-TR" sz="2800" b="1" dirty="0" smtClean="0"/>
              <a:t>Yönetici</a:t>
            </a:r>
          </a:p>
          <a:p>
            <a:pPr algn="just"/>
            <a:r>
              <a:rPr lang="tr-TR" sz="2800" b="1" dirty="0" smtClean="0"/>
              <a:t>Fırsat</a:t>
            </a:r>
          </a:p>
          <a:p>
            <a:pPr algn="just"/>
            <a:r>
              <a:rPr lang="tr-TR" sz="2800" b="1" dirty="0"/>
              <a:t>Risk</a:t>
            </a:r>
            <a:endParaRPr lang="tr-TR" sz="2800" dirty="0"/>
          </a:p>
        </p:txBody>
      </p:sp>
      <p:sp>
        <p:nvSpPr>
          <p:cNvPr id="4" name="Veri Yer Tutucusu 3"/>
          <p:cNvSpPr>
            <a:spLocks noGrp="1"/>
          </p:cNvSpPr>
          <p:nvPr>
            <p:ph type="dt" sz="half" idx="10"/>
          </p:nvPr>
        </p:nvSpPr>
        <p:spPr/>
        <p:txBody>
          <a:bodyPr/>
          <a:lstStyle/>
          <a:p>
            <a:fld id="{7D1A7085-3D21-4CB3-8D82-A55166EE2128}"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10</a:t>
            </a:fld>
            <a:endParaRPr lang="tr-TR"/>
          </a:p>
        </p:txBody>
      </p:sp>
    </p:spTree>
    <p:extLst>
      <p:ext uri="{BB962C8B-B14F-4D97-AF65-F5344CB8AC3E}">
        <p14:creationId xmlns:p14="http://schemas.microsoft.com/office/powerpoint/2010/main" val="41085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Girişimcilik </a:t>
            </a:r>
            <a:r>
              <a:rPr lang="tr-TR" sz="3200" b="1" dirty="0"/>
              <a:t>Süreçleri</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İş fikrini işe dönüştüren süreçlere “girişimcilik süreçleri” denir. Girişimciliği, zamana yayılan çeşitli aktiviteler içeren süreçler bütünü olarak algılamak gerekir. İş fikrinin bulunmasıyla başlar. Fikrin kârlı şekilde paraya çevrilmesine kadar devam eder. Bu aradaki kritik kararlar girişimciliğin süreçlerini oluşturur. Bu süreçler girişimciliğin sistematik yapısını ortaya koyar. Bunlar, işletmelerin doğumunu da gösteren süreçlerdir.</a:t>
            </a:r>
          </a:p>
        </p:txBody>
      </p:sp>
      <p:sp>
        <p:nvSpPr>
          <p:cNvPr id="4" name="Veri Yer Tutucusu 3"/>
          <p:cNvSpPr>
            <a:spLocks noGrp="1"/>
          </p:cNvSpPr>
          <p:nvPr>
            <p:ph type="dt" sz="half" idx="10"/>
          </p:nvPr>
        </p:nvSpPr>
        <p:spPr/>
        <p:txBody>
          <a:bodyPr/>
          <a:lstStyle/>
          <a:p>
            <a:fld id="{4678FE8D-C1C7-4DC9-95AB-F4EB52A314B3}"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11</a:t>
            </a:fld>
            <a:endParaRPr lang="tr-TR"/>
          </a:p>
        </p:txBody>
      </p:sp>
    </p:spTree>
    <p:extLst>
      <p:ext uri="{BB962C8B-B14F-4D97-AF65-F5344CB8AC3E}">
        <p14:creationId xmlns:p14="http://schemas.microsoft.com/office/powerpoint/2010/main" val="664183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Girişimcilik Süreçleri</a:t>
            </a:r>
            <a:endParaRPr lang="tr-TR" sz="3200" dirty="0"/>
          </a:p>
        </p:txBody>
      </p:sp>
      <p:sp>
        <p:nvSpPr>
          <p:cNvPr id="4" name="Veri Yer Tutucusu 3"/>
          <p:cNvSpPr>
            <a:spLocks noGrp="1"/>
          </p:cNvSpPr>
          <p:nvPr>
            <p:ph type="dt" sz="half" idx="10"/>
          </p:nvPr>
        </p:nvSpPr>
        <p:spPr/>
        <p:txBody>
          <a:bodyPr/>
          <a:lstStyle/>
          <a:p>
            <a:fld id="{246AB660-36A4-4EE9-AFDD-1FF70F3765B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12</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080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Girişimcilik </a:t>
            </a:r>
            <a:r>
              <a:rPr lang="tr-TR" sz="3200" b="1" dirty="0"/>
              <a:t>Türleri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Girişimcilik çok geniş bir alanı kapsamaktadır. Okulda, iş yerinde, evde, toplumda, çeşitli sanat alanlarında, askerî alanda, kamu sektöründe ve sanal ortamda girişimcilikten söz edilebilir. Girişimcilik özelliklerine sahip bireyler her yerde ve her zaman bu özellikleri ile ön plana çıkarak girişimci bir kimlik kazanabilirler.</a:t>
            </a:r>
          </a:p>
        </p:txBody>
      </p:sp>
      <p:sp>
        <p:nvSpPr>
          <p:cNvPr id="4" name="Veri Yer Tutucusu 3"/>
          <p:cNvSpPr>
            <a:spLocks noGrp="1"/>
          </p:cNvSpPr>
          <p:nvPr>
            <p:ph type="dt" sz="half" idx="10"/>
          </p:nvPr>
        </p:nvSpPr>
        <p:spPr/>
        <p:txBody>
          <a:bodyPr/>
          <a:lstStyle/>
          <a:p>
            <a:fld id="{82EC0D7F-3761-4B86-A287-9A92E6E41C09}"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13</a:t>
            </a:fld>
            <a:endParaRPr lang="tr-TR"/>
          </a:p>
        </p:txBody>
      </p:sp>
    </p:spTree>
    <p:extLst>
      <p:ext uri="{BB962C8B-B14F-4D97-AF65-F5344CB8AC3E}">
        <p14:creationId xmlns:p14="http://schemas.microsoft.com/office/powerpoint/2010/main" val="31842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Girişimcilik Türleri </a:t>
            </a:r>
            <a:endParaRPr lang="tr-TR" sz="3200" dirty="0"/>
          </a:p>
        </p:txBody>
      </p:sp>
      <p:sp>
        <p:nvSpPr>
          <p:cNvPr id="3" name="İçerik Yer Tutucusu 2"/>
          <p:cNvSpPr>
            <a:spLocks noGrp="1"/>
          </p:cNvSpPr>
          <p:nvPr>
            <p:ph idx="1"/>
          </p:nvPr>
        </p:nvSpPr>
        <p:spPr/>
        <p:txBody>
          <a:bodyPr>
            <a:normAutofit/>
          </a:bodyPr>
          <a:lstStyle/>
          <a:p>
            <a:pPr algn="just"/>
            <a:r>
              <a:rPr lang="tr-TR" sz="2800" dirty="0"/>
              <a:t>Kapsam ve içerik açısından girişimcilik türleri şunlardır: </a:t>
            </a:r>
          </a:p>
          <a:p>
            <a:pPr algn="just"/>
            <a:r>
              <a:rPr lang="tr-TR" sz="2800" dirty="0" smtClean="0"/>
              <a:t> </a:t>
            </a:r>
            <a:r>
              <a:rPr lang="tr-TR" sz="2800" dirty="0"/>
              <a:t>İç Girişimcilik </a:t>
            </a:r>
          </a:p>
          <a:p>
            <a:pPr algn="just"/>
            <a:r>
              <a:rPr lang="tr-TR" sz="2800" dirty="0" smtClean="0"/>
              <a:t> </a:t>
            </a:r>
            <a:r>
              <a:rPr lang="tr-TR" sz="2800" dirty="0"/>
              <a:t>Ticari Girişimcilik </a:t>
            </a:r>
          </a:p>
          <a:p>
            <a:pPr algn="just"/>
            <a:r>
              <a:rPr lang="tr-TR" sz="2800" dirty="0" smtClean="0"/>
              <a:t> </a:t>
            </a:r>
            <a:r>
              <a:rPr lang="tr-TR" sz="2800" dirty="0"/>
              <a:t>Kadın Girişimciliği </a:t>
            </a:r>
          </a:p>
          <a:p>
            <a:pPr algn="just"/>
            <a:r>
              <a:rPr lang="tr-TR" sz="2800" dirty="0" smtClean="0"/>
              <a:t> </a:t>
            </a:r>
            <a:r>
              <a:rPr lang="tr-TR" sz="2800" dirty="0"/>
              <a:t>Sosyal Girişimcilik </a:t>
            </a:r>
          </a:p>
          <a:p>
            <a:pPr algn="just"/>
            <a:r>
              <a:rPr lang="tr-TR" sz="2800" dirty="0" smtClean="0"/>
              <a:t> </a:t>
            </a:r>
            <a:r>
              <a:rPr lang="tr-TR" sz="2800" dirty="0"/>
              <a:t>Kamu Girişimciliği </a:t>
            </a:r>
          </a:p>
          <a:p>
            <a:pPr algn="just"/>
            <a:r>
              <a:rPr lang="tr-TR" sz="2800" dirty="0" smtClean="0"/>
              <a:t> </a:t>
            </a:r>
            <a:r>
              <a:rPr lang="tr-TR" sz="2800" dirty="0"/>
              <a:t>Teknoloji (Sanal Girişimcilik) </a:t>
            </a:r>
          </a:p>
        </p:txBody>
      </p:sp>
      <p:sp>
        <p:nvSpPr>
          <p:cNvPr id="4" name="Veri Yer Tutucusu 3"/>
          <p:cNvSpPr>
            <a:spLocks noGrp="1"/>
          </p:cNvSpPr>
          <p:nvPr>
            <p:ph type="dt" sz="half" idx="10"/>
          </p:nvPr>
        </p:nvSpPr>
        <p:spPr/>
        <p:txBody>
          <a:bodyPr/>
          <a:lstStyle/>
          <a:p>
            <a:fld id="{5695CC82-3B66-4297-9720-9C68B967543C}"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14</a:t>
            </a:fld>
            <a:endParaRPr lang="tr-TR"/>
          </a:p>
        </p:txBody>
      </p:sp>
    </p:spTree>
    <p:extLst>
      <p:ext uri="{BB962C8B-B14F-4D97-AF65-F5344CB8AC3E}">
        <p14:creationId xmlns:p14="http://schemas.microsoft.com/office/powerpoint/2010/main" val="23148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a:t>
            </a:r>
            <a:r>
              <a:rPr lang="tr-TR" sz="3200" b="1" dirty="0"/>
              <a:t>Desteklenmesi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Gelişen teknoloji, hızla değişen yaşam koşulları insanları yeni arayışlara, yeni oluşumlara yöneltmektedir. Artık eskisi gibi azla yetinmeyen, çok çabuk tüketen insanlar yeni iş alanları, yeni fırsatlar peşinde koşmaya başladılar. Ancak insanlar yeni iş fırsatlarını değerlendirirken bilgi, teknoloji, finansman, eğitim, kaynak vb. konularda desteğe ihtiyaç duymaktadırlar. Böyle durumlarda girişimci birtakım kurum ve kuruluşlardan destek almalıdır. </a:t>
            </a:r>
          </a:p>
        </p:txBody>
      </p:sp>
      <p:sp>
        <p:nvSpPr>
          <p:cNvPr id="4" name="Veri Yer Tutucusu 3"/>
          <p:cNvSpPr>
            <a:spLocks noGrp="1"/>
          </p:cNvSpPr>
          <p:nvPr>
            <p:ph type="dt" sz="half" idx="10"/>
          </p:nvPr>
        </p:nvSpPr>
        <p:spPr/>
        <p:txBody>
          <a:bodyPr/>
          <a:lstStyle/>
          <a:p>
            <a:fld id="{10245DBD-7C9A-416B-8B1D-546E867231B8}"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15</a:t>
            </a:fld>
            <a:endParaRPr lang="tr-TR"/>
          </a:p>
        </p:txBody>
      </p:sp>
    </p:spTree>
    <p:extLst>
      <p:ext uri="{BB962C8B-B14F-4D97-AF65-F5344CB8AC3E}">
        <p14:creationId xmlns:p14="http://schemas.microsoft.com/office/powerpoint/2010/main" val="2816452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Desteklenmesi </a:t>
            </a:r>
            <a:endParaRPr lang="tr-TR" sz="3200" dirty="0"/>
          </a:p>
        </p:txBody>
      </p:sp>
      <p:sp>
        <p:nvSpPr>
          <p:cNvPr id="3" name="İçerik Yer Tutucusu 2"/>
          <p:cNvSpPr>
            <a:spLocks noGrp="1"/>
          </p:cNvSpPr>
          <p:nvPr>
            <p:ph sz="half" idx="1"/>
          </p:nvPr>
        </p:nvSpPr>
        <p:spPr/>
        <p:txBody>
          <a:bodyPr/>
          <a:lstStyle/>
          <a:p>
            <a:pPr algn="just"/>
            <a:endParaRPr lang="tr-TR" dirty="0"/>
          </a:p>
          <a:p>
            <a:pPr marL="0" indent="0" algn="just">
              <a:buNone/>
            </a:pPr>
            <a:endParaRPr lang="tr-TR" b="1" dirty="0" smtClean="0"/>
          </a:p>
          <a:p>
            <a:pPr marL="0" indent="0" algn="just">
              <a:buNone/>
            </a:pPr>
            <a:r>
              <a:rPr lang="tr-TR" b="1" dirty="0" smtClean="0"/>
              <a:t>KOSGEB (Küçük ve Orta Ölçekli işletmeleri Geliştirme ve Destekleme İdaresi Başkanlığı) Destekleri </a:t>
            </a:r>
            <a:endParaRPr lang="tr-TR" dirty="0" smtClean="0"/>
          </a:p>
          <a:p>
            <a:pPr algn="just"/>
            <a:endParaRPr lang="tr-TR" dirty="0" smtClean="0"/>
          </a:p>
          <a:p>
            <a:pPr algn="just"/>
            <a:endParaRPr lang="tr-TR" dirty="0"/>
          </a:p>
        </p:txBody>
      </p:sp>
      <p:sp>
        <p:nvSpPr>
          <p:cNvPr id="4" name="İçerik Yer Tutucusu 3"/>
          <p:cNvSpPr>
            <a:spLocks noGrp="1"/>
          </p:cNvSpPr>
          <p:nvPr>
            <p:ph sz="half" idx="2"/>
          </p:nvPr>
        </p:nvSpPr>
        <p:spPr/>
        <p:txBody>
          <a:bodyPr/>
          <a:lstStyle/>
          <a:p>
            <a:endParaRPr lang="tr-TR" dirty="0"/>
          </a:p>
          <a:p>
            <a:pPr marL="0" indent="0">
              <a:buNone/>
            </a:pPr>
            <a:endParaRPr lang="tr-TR" dirty="0"/>
          </a:p>
        </p:txBody>
      </p:sp>
      <p:sp>
        <p:nvSpPr>
          <p:cNvPr id="5" name="Veri Yer Tutucusu 4"/>
          <p:cNvSpPr>
            <a:spLocks noGrp="1"/>
          </p:cNvSpPr>
          <p:nvPr>
            <p:ph type="dt" sz="half" idx="10"/>
          </p:nvPr>
        </p:nvSpPr>
        <p:spPr/>
        <p:txBody>
          <a:bodyPr/>
          <a:lstStyle/>
          <a:p>
            <a:fld id="{01D695C4-BBB8-4BA7-B2FF-F5A6B8263ACF}"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16</a:t>
            </a:fld>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167" y="2348880"/>
            <a:ext cx="378142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831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Desteklenmesi </a:t>
            </a:r>
            <a:endParaRPr lang="tr-TR" sz="3200" dirty="0"/>
          </a:p>
        </p:txBody>
      </p:sp>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TÜBİTAK Destekleri </a:t>
            </a:r>
            <a:endParaRPr lang="tr-TR" dirty="0" smtClean="0"/>
          </a:p>
          <a:p>
            <a:endParaRPr lang="tr-TR" dirty="0"/>
          </a:p>
        </p:txBody>
      </p:sp>
      <p:sp>
        <p:nvSpPr>
          <p:cNvPr id="4" name="İçerik Yer Tutucusu 3"/>
          <p:cNvSpPr>
            <a:spLocks noGrp="1"/>
          </p:cNvSpPr>
          <p:nvPr>
            <p:ph sz="half" idx="2"/>
          </p:nvPr>
        </p:nvSpPr>
        <p:spPr/>
        <p:txBody>
          <a:bodyPr/>
          <a:lstStyle/>
          <a:p>
            <a:endParaRPr lang="tr-TR" dirty="0"/>
          </a:p>
          <a:p>
            <a:pPr marL="0" indent="0">
              <a:buNone/>
            </a:pPr>
            <a:endParaRPr lang="tr-TR" b="1" dirty="0" smtClean="0"/>
          </a:p>
          <a:p>
            <a:pPr marL="0" indent="0">
              <a:buNone/>
            </a:pPr>
            <a:endParaRPr lang="tr-TR" b="1" dirty="0"/>
          </a:p>
          <a:p>
            <a:endParaRPr lang="tr-TR" dirty="0"/>
          </a:p>
        </p:txBody>
      </p:sp>
      <p:sp>
        <p:nvSpPr>
          <p:cNvPr id="5" name="Veri Yer Tutucusu 4"/>
          <p:cNvSpPr>
            <a:spLocks noGrp="1"/>
          </p:cNvSpPr>
          <p:nvPr>
            <p:ph type="dt" sz="half" idx="10"/>
          </p:nvPr>
        </p:nvSpPr>
        <p:spPr/>
        <p:txBody>
          <a:bodyPr/>
          <a:lstStyle/>
          <a:p>
            <a:fld id="{DE2D0902-5360-4E67-A7FF-9E5A0C50768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17</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132856"/>
            <a:ext cx="372777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641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Desteklenmesi </a:t>
            </a:r>
            <a:endParaRPr lang="tr-TR" sz="3200" dirty="0"/>
          </a:p>
        </p:txBody>
      </p:sp>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Türkiye </a:t>
            </a:r>
            <a:r>
              <a:rPr lang="tr-TR" b="1" dirty="0"/>
              <a:t>Teknoloji Geliştirme Vakfı (TTGV) Destekleri </a:t>
            </a:r>
            <a:endParaRPr lang="tr-TR" dirty="0"/>
          </a:p>
          <a:p>
            <a:endParaRPr lang="tr-TR" dirty="0"/>
          </a:p>
        </p:txBody>
      </p:sp>
      <p:sp>
        <p:nvSpPr>
          <p:cNvPr id="5" name="Veri Yer Tutucusu 4"/>
          <p:cNvSpPr>
            <a:spLocks noGrp="1"/>
          </p:cNvSpPr>
          <p:nvPr>
            <p:ph type="dt" sz="half" idx="10"/>
          </p:nvPr>
        </p:nvSpPr>
        <p:spPr/>
        <p:txBody>
          <a:bodyPr/>
          <a:lstStyle/>
          <a:p>
            <a:fld id="{C5D593A4-4114-4937-813D-FE207398FABF}"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18</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204864"/>
            <a:ext cx="39604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543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Desteklenmesi </a:t>
            </a:r>
            <a:endParaRPr lang="tr-TR" sz="3200" dirty="0"/>
          </a:p>
        </p:txBody>
      </p:sp>
      <p:sp>
        <p:nvSpPr>
          <p:cNvPr id="3" name="İçerik Yer Tutucusu 2"/>
          <p:cNvSpPr>
            <a:spLocks noGrp="1"/>
          </p:cNvSpPr>
          <p:nvPr>
            <p:ph sz="half" idx="1"/>
          </p:nvPr>
        </p:nvSpPr>
        <p:spPr/>
        <p:txBody>
          <a:bodyPr/>
          <a:lstStyle/>
          <a:p>
            <a:pPr algn="just"/>
            <a:endParaRPr lang="tr-TR" dirty="0"/>
          </a:p>
          <a:p>
            <a:pPr marL="0" indent="0" algn="just">
              <a:buNone/>
            </a:pPr>
            <a:endParaRPr lang="tr-TR" b="1" dirty="0" smtClean="0"/>
          </a:p>
          <a:p>
            <a:pPr marL="0" indent="0" algn="just">
              <a:buNone/>
            </a:pPr>
            <a:endParaRPr lang="tr-TR" b="1" dirty="0"/>
          </a:p>
          <a:p>
            <a:pPr marL="0" indent="0" algn="just">
              <a:buNone/>
            </a:pPr>
            <a:r>
              <a:rPr lang="tr-TR" b="1" dirty="0" smtClean="0"/>
              <a:t> Kobi </a:t>
            </a:r>
            <a:r>
              <a:rPr lang="tr-TR" b="1" dirty="0"/>
              <a:t>Girişim Sermayesi Yatırım Ortaklığı AŞ </a:t>
            </a:r>
            <a:endParaRPr lang="tr-TR" dirty="0"/>
          </a:p>
          <a:p>
            <a:pPr algn="just"/>
            <a:endParaRPr lang="tr-TR" dirty="0"/>
          </a:p>
        </p:txBody>
      </p:sp>
      <p:sp>
        <p:nvSpPr>
          <p:cNvPr id="5" name="Veri Yer Tutucusu 4"/>
          <p:cNvSpPr>
            <a:spLocks noGrp="1"/>
          </p:cNvSpPr>
          <p:nvPr>
            <p:ph type="dt" sz="half" idx="10"/>
          </p:nvPr>
        </p:nvSpPr>
        <p:spPr/>
        <p:txBody>
          <a:bodyPr/>
          <a:lstStyle/>
          <a:p>
            <a:fld id="{6C57EB6C-0678-4A28-AEC5-F17BBC39A471}"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19</a:t>
            </a:fld>
            <a:endParaRPr lang="tr-TR"/>
          </a:p>
        </p:txBody>
      </p:sp>
      <p:pic>
        <p:nvPicPr>
          <p:cNvPr id="7171"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420888"/>
            <a:ext cx="418205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57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b="1" dirty="0" smtClean="0"/>
              <a:t>GİRİŞİMCİ FİKİRLER ÜRETME</a:t>
            </a:r>
            <a:endParaRPr lang="tr-TR" dirty="0"/>
          </a:p>
        </p:txBody>
      </p:sp>
      <p:sp>
        <p:nvSpPr>
          <p:cNvPr id="5" name="İçerik Yer Tutucusu 4"/>
          <p:cNvSpPr>
            <a:spLocks noGrp="1"/>
          </p:cNvSpPr>
          <p:nvPr>
            <p:ph sz="half" idx="1"/>
          </p:nvPr>
        </p:nvSpPr>
        <p:spPr/>
        <p:txBody>
          <a:bodyPr/>
          <a:lstStyle/>
          <a:p>
            <a:endParaRPr lang="tr-TR" dirty="0" smtClean="0"/>
          </a:p>
          <a:p>
            <a:endParaRPr lang="tr-TR" dirty="0"/>
          </a:p>
          <a:p>
            <a:endParaRPr lang="tr-TR" dirty="0" smtClean="0"/>
          </a:p>
          <a:p>
            <a:pPr marL="0" indent="0">
              <a:buNone/>
            </a:pPr>
            <a:r>
              <a:rPr lang="tr-TR" sz="3600" b="1" dirty="0" smtClean="0"/>
              <a:t>       KONULAR</a:t>
            </a:r>
          </a:p>
        </p:txBody>
      </p:sp>
      <p:sp>
        <p:nvSpPr>
          <p:cNvPr id="6" name="İçerik Yer Tutucusu 5"/>
          <p:cNvSpPr>
            <a:spLocks noGrp="1"/>
          </p:cNvSpPr>
          <p:nvPr>
            <p:ph sz="half" idx="2"/>
          </p:nvPr>
        </p:nvSpPr>
        <p:spPr/>
        <p:txBody>
          <a:bodyPr/>
          <a:lstStyle/>
          <a:p>
            <a:pPr marL="0" indent="0">
              <a:buNone/>
            </a:pPr>
            <a:r>
              <a:rPr lang="tr-TR" dirty="0"/>
              <a:t>1.GİRİŞİMCİLİKTE TEMEL KAVRAMLAR </a:t>
            </a:r>
            <a:endParaRPr lang="tr-TR" dirty="0" smtClean="0"/>
          </a:p>
          <a:p>
            <a:pPr marL="0" indent="0">
              <a:buNone/>
            </a:pPr>
            <a:r>
              <a:rPr lang="tr-TR" dirty="0"/>
              <a:t>2. İŞ FİKRİ </a:t>
            </a:r>
            <a:r>
              <a:rPr lang="tr-TR" dirty="0" smtClean="0"/>
              <a:t>OLUŞTURMA</a:t>
            </a:r>
          </a:p>
          <a:p>
            <a:pPr marL="0" indent="0">
              <a:buNone/>
            </a:pPr>
            <a:r>
              <a:rPr lang="tr-TR" dirty="0"/>
              <a:t>3. İŞ FİKRİ İÇİN BİLGİ/VERİ TOPLAMA </a:t>
            </a:r>
            <a:endParaRPr lang="tr-TR" dirty="0" smtClean="0"/>
          </a:p>
          <a:p>
            <a:pPr marL="0" indent="0">
              <a:buNone/>
            </a:pPr>
            <a:r>
              <a:rPr lang="nn-NO" dirty="0"/>
              <a:t>4. GİRİŞİM FİKRİNE KARAR VERME </a:t>
            </a:r>
            <a:r>
              <a:rPr lang="tr-TR" dirty="0" smtClean="0"/>
              <a:t> </a:t>
            </a:r>
            <a:endParaRPr lang="tr-TR" dirty="0"/>
          </a:p>
        </p:txBody>
      </p:sp>
      <p:sp>
        <p:nvSpPr>
          <p:cNvPr id="7" name="Veri Yer Tutucusu 6"/>
          <p:cNvSpPr>
            <a:spLocks noGrp="1"/>
          </p:cNvSpPr>
          <p:nvPr>
            <p:ph type="dt" sz="half" idx="10"/>
          </p:nvPr>
        </p:nvSpPr>
        <p:spPr/>
        <p:txBody>
          <a:bodyPr/>
          <a:lstStyle/>
          <a:p>
            <a:fld id="{35579FE0-E20C-4A98-84C4-168AE2067FB8}"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GİRİŞİMCİLİKTE FİKİRLER ÜRETME / Öğr.Gör.Caner BULUT</a:t>
            </a:r>
            <a:endParaRPr lang="tr-TR"/>
          </a:p>
        </p:txBody>
      </p:sp>
      <p:sp>
        <p:nvSpPr>
          <p:cNvPr id="9" name="Slayt Numarası Yer Tutucusu 8"/>
          <p:cNvSpPr>
            <a:spLocks noGrp="1"/>
          </p:cNvSpPr>
          <p:nvPr>
            <p:ph type="sldNum" sz="quarter" idx="12"/>
          </p:nvPr>
        </p:nvSpPr>
        <p:spPr/>
        <p:txBody>
          <a:bodyPr/>
          <a:lstStyle/>
          <a:p>
            <a:fld id="{29870B45-40FB-4A05-9BC7-0CE369694932}" type="slidenum">
              <a:rPr lang="tr-TR" smtClean="0"/>
              <a:t>2</a:t>
            </a:fld>
            <a:endParaRPr lang="tr-TR"/>
          </a:p>
        </p:txBody>
      </p:sp>
    </p:spTree>
    <p:extLst>
      <p:ext uri="{BB962C8B-B14F-4D97-AF65-F5344CB8AC3E}">
        <p14:creationId xmlns:p14="http://schemas.microsoft.com/office/powerpoint/2010/main" val="3271734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Desteklenmesi </a:t>
            </a:r>
            <a:endParaRPr lang="tr-TR" sz="3200" dirty="0"/>
          </a:p>
        </p:txBody>
      </p:sp>
      <p:sp>
        <p:nvSpPr>
          <p:cNvPr id="3" name="İçerik Yer Tutucusu 2"/>
          <p:cNvSpPr>
            <a:spLocks noGrp="1"/>
          </p:cNvSpPr>
          <p:nvPr>
            <p:ph sz="half" idx="1"/>
          </p:nvPr>
        </p:nvSpPr>
        <p:spPr/>
        <p:txBody>
          <a:bodyPr/>
          <a:lstStyle/>
          <a:p>
            <a:pPr algn="just"/>
            <a:endParaRPr lang="tr-TR" dirty="0"/>
          </a:p>
          <a:p>
            <a:pPr marL="0" indent="0" algn="just">
              <a:buNone/>
            </a:pPr>
            <a:endParaRPr lang="tr-TR" b="1" dirty="0" smtClean="0"/>
          </a:p>
          <a:p>
            <a:pPr marL="0" indent="0" algn="just">
              <a:buNone/>
            </a:pPr>
            <a:endParaRPr lang="tr-TR" b="1" dirty="0" smtClean="0"/>
          </a:p>
          <a:p>
            <a:pPr marL="0" indent="0" algn="just">
              <a:buNone/>
            </a:pPr>
            <a:r>
              <a:rPr lang="tr-TR" b="1" dirty="0" smtClean="0"/>
              <a:t>Kredi </a:t>
            </a:r>
            <a:r>
              <a:rPr lang="tr-TR" b="1" dirty="0"/>
              <a:t>Garanti Fonu İşletme ve Araştırma AŞ (KGF) </a:t>
            </a:r>
            <a:endParaRPr lang="tr-TR" dirty="0"/>
          </a:p>
        </p:txBody>
      </p:sp>
      <p:sp>
        <p:nvSpPr>
          <p:cNvPr id="5" name="Veri Yer Tutucusu 4"/>
          <p:cNvSpPr>
            <a:spLocks noGrp="1"/>
          </p:cNvSpPr>
          <p:nvPr>
            <p:ph type="dt" sz="half" idx="10"/>
          </p:nvPr>
        </p:nvSpPr>
        <p:spPr/>
        <p:txBody>
          <a:bodyPr/>
          <a:lstStyle/>
          <a:p>
            <a:fld id="{224FA089-ADD2-4B0C-AA00-683745610B9E}"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20</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875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Girişimciliğin Desteklenmesi </a:t>
            </a:r>
            <a:endParaRPr lang="tr-TR" sz="3200" dirty="0"/>
          </a:p>
        </p:txBody>
      </p:sp>
      <p:sp>
        <p:nvSpPr>
          <p:cNvPr id="3" name="İçerik Yer Tutucusu 2"/>
          <p:cNvSpPr>
            <a:spLocks noGrp="1"/>
          </p:cNvSpPr>
          <p:nvPr>
            <p:ph sz="half" idx="1"/>
          </p:nvPr>
        </p:nvSpPr>
        <p:spPr/>
        <p:txBody>
          <a:bodyPr/>
          <a:lstStyle/>
          <a:p>
            <a:pPr algn="just"/>
            <a:endParaRPr lang="tr-TR" dirty="0"/>
          </a:p>
          <a:p>
            <a:pPr marL="0" indent="0" algn="just">
              <a:buNone/>
            </a:pPr>
            <a:endParaRPr lang="tr-TR" b="1" dirty="0" smtClean="0"/>
          </a:p>
          <a:p>
            <a:pPr marL="0" indent="0" algn="just">
              <a:buNone/>
            </a:pPr>
            <a:r>
              <a:rPr lang="tr-TR" b="1" dirty="0" smtClean="0"/>
              <a:t>Avrupa </a:t>
            </a:r>
            <a:r>
              <a:rPr lang="tr-TR" b="1" dirty="0"/>
              <a:t>Birliği İş Geliştirme Merkezleri (ABİGEM) </a:t>
            </a:r>
            <a:endParaRPr lang="tr-TR" dirty="0"/>
          </a:p>
          <a:p>
            <a:pPr algn="just"/>
            <a:endParaRPr lang="tr-TR" dirty="0"/>
          </a:p>
        </p:txBody>
      </p:sp>
      <p:sp>
        <p:nvSpPr>
          <p:cNvPr id="5" name="Veri Yer Tutucusu 4"/>
          <p:cNvSpPr>
            <a:spLocks noGrp="1"/>
          </p:cNvSpPr>
          <p:nvPr>
            <p:ph type="dt" sz="half" idx="10"/>
          </p:nvPr>
        </p:nvSpPr>
        <p:spPr/>
        <p:txBody>
          <a:bodyPr/>
          <a:lstStyle/>
          <a:p>
            <a:fld id="{3EE2EFFD-54C8-4CAB-9808-66AD4202ED79}"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21</a:t>
            </a:fld>
            <a:endParaRPr lang="tr-TR"/>
          </a:p>
        </p:txBody>
      </p:sp>
      <p:pic>
        <p:nvPicPr>
          <p:cNvPr id="9219"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6"/>
            <a:ext cx="416104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53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Yaratıcılık </a:t>
            </a:r>
            <a:r>
              <a:rPr lang="tr-TR" sz="3200" b="1" dirty="0"/>
              <a:t>ve Motivasyon </a:t>
            </a:r>
            <a:endParaRPr lang="tr-TR" sz="3200" dirty="0"/>
          </a:p>
        </p:txBody>
      </p:sp>
      <p:sp>
        <p:nvSpPr>
          <p:cNvPr id="8" name="İçerik Yer Tutucusu 7"/>
          <p:cNvSpPr>
            <a:spLocks noGrp="1"/>
          </p:cNvSpPr>
          <p:nvPr>
            <p:ph idx="1"/>
          </p:nvPr>
        </p:nvSpPr>
        <p:spPr/>
        <p:txBody>
          <a:bodyPr>
            <a:normAutofit fontScale="85000" lnSpcReduction="20000"/>
          </a:bodyPr>
          <a:lstStyle/>
          <a:p>
            <a:pPr marL="0" indent="0" algn="just">
              <a:buNone/>
            </a:pPr>
            <a:r>
              <a:rPr lang="tr-TR" dirty="0"/>
              <a:t>Yaratıcılık, genelde yeni bir şeyler ortaya koyabilmek kapasitesi ve yeteneği olarak düşünülür. Bu kısmen doğru olmakla birlikte esas olarak yanlış bir yaklaşımdır. Her yenilik yaratıcı kişiliklerin eseri olmadığı gibi, gerçekten yaratıcı kişiler de her zaman bir şeyler yaratma olanağı bulamamaktadır. Yaratıcılık toplumla aynı olguya bakan fakat toplumdan farklı olarak algılayan ve farklı reaksiyon veren kişilerin sahip olduğu özellikler olarak verilebilir. Kuruluşun bir ortaklaşa algılama şekli bulunur ve buna uymayan bireyleri dışlar. İşte yaratıcı birey bu dışlanmaya direnebilen ve kendi olarak var olabilme şansını yakalayabilen bireydir. </a:t>
            </a:r>
          </a:p>
        </p:txBody>
      </p:sp>
      <p:sp>
        <p:nvSpPr>
          <p:cNvPr id="5" name="Veri Yer Tutucusu 4"/>
          <p:cNvSpPr>
            <a:spLocks noGrp="1"/>
          </p:cNvSpPr>
          <p:nvPr>
            <p:ph type="dt" sz="half" idx="10"/>
          </p:nvPr>
        </p:nvSpPr>
        <p:spPr/>
        <p:txBody>
          <a:bodyPr/>
          <a:lstStyle/>
          <a:p>
            <a:fld id="{530F1656-53E1-46A2-9FB2-F0B906DD966A}"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22</a:t>
            </a:fld>
            <a:endParaRPr lang="tr-TR"/>
          </a:p>
        </p:txBody>
      </p:sp>
    </p:spTree>
    <p:extLst>
      <p:ext uri="{BB962C8B-B14F-4D97-AF65-F5344CB8AC3E}">
        <p14:creationId xmlns:p14="http://schemas.microsoft.com/office/powerpoint/2010/main" val="1151145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Yaratıcılık ve Motivasyon </a:t>
            </a:r>
            <a:endParaRPr lang="tr-TR" sz="3200" dirty="0"/>
          </a:p>
        </p:txBody>
      </p:sp>
      <p:sp>
        <p:nvSpPr>
          <p:cNvPr id="3" name="İçerik Yer Tutucusu 2"/>
          <p:cNvSpPr>
            <a:spLocks noGrp="1"/>
          </p:cNvSpPr>
          <p:nvPr>
            <p:ph idx="1"/>
          </p:nvPr>
        </p:nvSpPr>
        <p:spPr/>
        <p:txBody>
          <a:bodyPr/>
          <a:lstStyle/>
          <a:p>
            <a:pPr algn="just"/>
            <a:endParaRPr lang="tr-TR" dirty="0"/>
          </a:p>
          <a:p>
            <a:pPr marL="0" indent="0" algn="just">
              <a:buNone/>
            </a:pPr>
            <a:r>
              <a:rPr lang="tr-TR" b="1" dirty="0" smtClean="0"/>
              <a:t>    Yaratıcılığın </a:t>
            </a:r>
            <a:r>
              <a:rPr lang="tr-TR" b="1" dirty="0"/>
              <a:t>Gerekçeleri </a:t>
            </a:r>
            <a:endParaRPr lang="tr-TR" dirty="0"/>
          </a:p>
          <a:p>
            <a:pPr algn="just"/>
            <a:r>
              <a:rPr lang="tr-TR" dirty="0" smtClean="0"/>
              <a:t> </a:t>
            </a:r>
            <a:r>
              <a:rPr lang="tr-TR" dirty="0"/>
              <a:t>Toplumsal Gerekçeler </a:t>
            </a:r>
          </a:p>
          <a:p>
            <a:pPr algn="just"/>
            <a:r>
              <a:rPr lang="tr-TR" dirty="0" smtClean="0"/>
              <a:t> </a:t>
            </a:r>
            <a:r>
              <a:rPr lang="tr-TR" dirty="0"/>
              <a:t>Bireysel Gerekçeler </a:t>
            </a:r>
          </a:p>
          <a:p>
            <a:pPr algn="just"/>
            <a:r>
              <a:rPr lang="tr-TR" dirty="0" smtClean="0"/>
              <a:t> </a:t>
            </a:r>
            <a:r>
              <a:rPr lang="tr-TR" dirty="0"/>
              <a:t>Örgütsel Gerekçeler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23</a:t>
            </a:fld>
            <a:endParaRPr lang="tr-TR"/>
          </a:p>
        </p:txBody>
      </p:sp>
    </p:spTree>
    <p:extLst>
      <p:ext uri="{BB962C8B-B14F-4D97-AF65-F5344CB8AC3E}">
        <p14:creationId xmlns:p14="http://schemas.microsoft.com/office/powerpoint/2010/main" val="2978831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Autofit/>
          </a:bodyPr>
          <a:lstStyle/>
          <a:p>
            <a:r>
              <a:rPr lang="tr-TR" sz="3200" b="1" dirty="0" smtClean="0"/>
              <a:t>GİRİŞİMCİLİKTE TEMEL KAVRAMLAR / Yaratıcılık ve Motivasyon </a:t>
            </a:r>
            <a:endParaRPr lang="tr-TR" sz="3200" dirty="0"/>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24</a:t>
            </a:fld>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70881"/>
            <a:ext cx="6768752"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124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Yaratıcılık ve Motivasyon </a:t>
            </a:r>
            <a:endParaRPr lang="tr-TR" sz="3200" dirty="0"/>
          </a:p>
        </p:txBody>
      </p:sp>
      <p:sp>
        <p:nvSpPr>
          <p:cNvPr id="3" name="İçerik Yer Tutucusu 2"/>
          <p:cNvSpPr>
            <a:spLocks noGrp="1"/>
          </p:cNvSpPr>
          <p:nvPr>
            <p:ph sz="half" idx="1"/>
          </p:nvPr>
        </p:nvSpPr>
        <p:spPr>
          <a:xfrm>
            <a:off x="539552" y="1484784"/>
            <a:ext cx="3956248" cy="4641379"/>
          </a:xfrm>
        </p:spPr>
        <p:txBody>
          <a:bodyPr>
            <a:normAutofit/>
          </a:bodyPr>
          <a:lstStyle/>
          <a:p>
            <a:pPr marL="0" indent="0" algn="just">
              <a:buNone/>
            </a:pPr>
            <a:endParaRPr lang="tr-TR" b="1" dirty="0" smtClean="0"/>
          </a:p>
          <a:p>
            <a:pPr marL="0" indent="0" algn="just">
              <a:buNone/>
            </a:pPr>
            <a:endParaRPr lang="tr-TR" b="1" dirty="0"/>
          </a:p>
          <a:p>
            <a:pPr marL="0" indent="0" algn="just">
              <a:buNone/>
            </a:pPr>
            <a:r>
              <a:rPr lang="tr-TR" b="1" dirty="0" smtClean="0"/>
              <a:t>Motivasyon;</a:t>
            </a:r>
            <a:r>
              <a:rPr lang="tr-TR" dirty="0" smtClean="0"/>
              <a:t> </a:t>
            </a:r>
            <a:r>
              <a:rPr lang="tr-TR" dirty="0"/>
              <a:t>bir amacı gerçekleştirmek için belli miktarda çabayı harcamaya istekli olmak demektir.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25</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08920"/>
            <a:ext cx="3520101" cy="233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670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lstStyle/>
          <a:p>
            <a:r>
              <a:rPr lang="tr-TR" dirty="0"/>
              <a:t>2. İŞ FİKRİ OLUŞTURMA </a:t>
            </a:r>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26</a:t>
            </a:fld>
            <a:endParaRPr lang="tr-TR"/>
          </a:p>
        </p:txBody>
      </p:sp>
    </p:spTree>
    <p:extLst>
      <p:ext uri="{BB962C8B-B14F-4D97-AF65-F5344CB8AC3E}">
        <p14:creationId xmlns:p14="http://schemas.microsoft.com/office/powerpoint/2010/main" val="659805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67544" y="332656"/>
            <a:ext cx="8229600" cy="1143000"/>
          </a:xfrm>
        </p:spPr>
        <p:txBody>
          <a:bodyPr>
            <a:normAutofit/>
          </a:bodyPr>
          <a:lstStyle/>
          <a:p>
            <a:r>
              <a:rPr lang="tr-TR" sz="3200" b="1" dirty="0" smtClean="0"/>
              <a:t>İŞ FİKRİ OLUŞTURMA  </a:t>
            </a:r>
            <a:endParaRPr lang="tr-TR" sz="3200" b="1" dirty="0"/>
          </a:p>
        </p:txBody>
      </p:sp>
      <p:sp>
        <p:nvSpPr>
          <p:cNvPr id="8" name="İçerik Yer Tutucusu 7"/>
          <p:cNvSpPr>
            <a:spLocks noGrp="1"/>
          </p:cNvSpPr>
          <p:nvPr>
            <p:ph idx="1"/>
          </p:nvPr>
        </p:nvSpPr>
        <p:spPr/>
        <p:txBody>
          <a:bodyPr>
            <a:normAutofit/>
          </a:bodyPr>
          <a:lstStyle/>
          <a:p>
            <a:pPr marL="0" indent="0" algn="just">
              <a:buNone/>
            </a:pPr>
            <a:endParaRPr lang="tr-TR" sz="2800" dirty="0" smtClean="0"/>
          </a:p>
          <a:p>
            <a:pPr marL="0" indent="0" algn="just">
              <a:buNone/>
            </a:pPr>
            <a:r>
              <a:rPr lang="tr-TR" sz="2800" dirty="0" smtClean="0"/>
              <a:t>“</a:t>
            </a:r>
            <a:r>
              <a:rPr lang="tr-TR" sz="2800" dirty="0"/>
              <a:t>Günümüzde bir iş kurmak, girişimci olmak, eski sınırları aşmak ve öncülük etmek demektir”. </a:t>
            </a:r>
            <a:r>
              <a:rPr lang="tr-TR" sz="2800" b="1" dirty="0" err="1"/>
              <a:t>Paula</a:t>
            </a:r>
            <a:r>
              <a:rPr lang="tr-TR" sz="2800" b="1" dirty="0"/>
              <a:t> Nelson </a:t>
            </a:r>
            <a:endParaRPr lang="tr-TR" sz="2800" dirty="0"/>
          </a:p>
        </p:txBody>
      </p:sp>
      <p:sp>
        <p:nvSpPr>
          <p:cNvPr id="4" name="Veri Yer Tutucusu 3"/>
          <p:cNvSpPr>
            <a:spLocks noGrp="1"/>
          </p:cNvSpPr>
          <p:nvPr>
            <p:ph type="dt" sz="half" idx="10"/>
          </p:nvPr>
        </p:nvSpPr>
        <p:spPr/>
        <p:txBody>
          <a:bodyPr/>
          <a:lstStyle/>
          <a:p>
            <a:fld id="{4BE89389-2AD0-41CA-A85B-BA828A24BEB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27</a:t>
            </a:fld>
            <a:endParaRPr lang="tr-TR"/>
          </a:p>
        </p:txBody>
      </p:sp>
    </p:spTree>
    <p:extLst>
      <p:ext uri="{BB962C8B-B14F-4D97-AF65-F5344CB8AC3E}">
        <p14:creationId xmlns:p14="http://schemas.microsoft.com/office/powerpoint/2010/main" val="534209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İŞ </a:t>
            </a:r>
            <a:r>
              <a:rPr lang="tr-TR" sz="3200" b="1" dirty="0"/>
              <a:t>FİKRİ </a:t>
            </a:r>
            <a:r>
              <a:rPr lang="tr-TR" sz="3200" b="1" dirty="0" smtClean="0"/>
              <a:t>OLUŞTURMA </a:t>
            </a:r>
            <a:endParaRPr lang="tr-TR" sz="3200" b="1" dirty="0"/>
          </a:p>
        </p:txBody>
      </p:sp>
      <p:sp>
        <p:nvSpPr>
          <p:cNvPr id="3" name="İçerik Yer Tutucusu 2"/>
          <p:cNvSpPr>
            <a:spLocks noGrp="1"/>
          </p:cNvSpPr>
          <p:nvPr>
            <p:ph idx="1"/>
          </p:nvPr>
        </p:nvSpPr>
        <p:spPr/>
        <p:txBody>
          <a:bodyPr>
            <a:normAutofit/>
          </a:bodyPr>
          <a:lstStyle/>
          <a:p>
            <a:pPr marL="0" indent="0" algn="just">
              <a:buNone/>
            </a:pPr>
            <a:r>
              <a:rPr lang="tr-TR" sz="2800" dirty="0"/>
              <a:t>İş fikri, işletmenin ilk adımı ve başlangıcıdır. İş fikri insan odaklıdır. İnsanların çeşitli ihtiyaçları ve sorunları vardır. İnsanlar sorunlarını çözdükçe, ihtiyaçlarını giderdikçe hayatları kolaylaşır. Karşılanamayan ihtiyaçlar, çözülemeyen sorunlar insan hayatını zorlaştırır. İnsan hayatının kolaylaşması belli bir refah seviyesi ortaya koyar. İnsanların ihtiyaç ve sorunlarının her zaman değişen önem sırası vardır. Çünkü teknolojik, ekonomik, toplumsal, kültürel değişimler bu sıralamayı da değiştirir.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28</a:t>
            </a:fld>
            <a:endParaRPr lang="tr-TR"/>
          </a:p>
        </p:txBody>
      </p:sp>
    </p:spTree>
    <p:extLst>
      <p:ext uri="{BB962C8B-B14F-4D97-AF65-F5344CB8AC3E}">
        <p14:creationId xmlns:p14="http://schemas.microsoft.com/office/powerpoint/2010/main" val="600016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İŞ FİKRİ </a:t>
            </a:r>
            <a:r>
              <a:rPr lang="tr-TR" sz="3200" b="1" dirty="0" smtClean="0"/>
              <a:t>OLUŞTURMA </a:t>
            </a:r>
            <a:endParaRPr lang="tr-TR" sz="3200" b="1" dirty="0"/>
          </a:p>
        </p:txBody>
      </p:sp>
      <p:sp>
        <p:nvSpPr>
          <p:cNvPr id="3" name="İçerik Yer Tutucusu 2"/>
          <p:cNvSpPr>
            <a:spLocks noGrp="1"/>
          </p:cNvSpPr>
          <p:nvPr>
            <p:ph idx="1"/>
          </p:nvPr>
        </p:nvSpPr>
        <p:spPr/>
        <p:txBody>
          <a:bodyPr>
            <a:noAutofit/>
          </a:bodyPr>
          <a:lstStyle/>
          <a:p>
            <a:pPr algn="just">
              <a:buFont typeface="Wingdings" pitchFamily="2" charset="2"/>
              <a:buChar char="Ø"/>
            </a:pPr>
            <a:r>
              <a:rPr lang="tr-TR" sz="2800" b="1" dirty="0" smtClean="0"/>
              <a:t>Büyük </a:t>
            </a:r>
            <a:r>
              <a:rPr lang="tr-TR" sz="2800" b="1" dirty="0"/>
              <a:t>Fikirler Oluştururken Dikkate Alınması Gereken Noktalar </a:t>
            </a:r>
          </a:p>
          <a:p>
            <a:pPr algn="just"/>
            <a:r>
              <a:rPr lang="tr-TR" sz="2800" dirty="0" smtClean="0"/>
              <a:t>Biraz </a:t>
            </a:r>
            <a:r>
              <a:rPr lang="tr-TR" sz="2800" dirty="0"/>
              <a:t>araştırma yapın. </a:t>
            </a:r>
          </a:p>
          <a:p>
            <a:pPr algn="just"/>
            <a:r>
              <a:rPr lang="tr-TR" sz="2800" dirty="0" smtClean="0"/>
              <a:t>Mantık </a:t>
            </a:r>
            <a:r>
              <a:rPr lang="tr-TR" sz="2800" dirty="0"/>
              <a:t>tuzağından kaçın. </a:t>
            </a:r>
          </a:p>
          <a:p>
            <a:pPr algn="just"/>
            <a:r>
              <a:rPr lang="tr-TR" sz="2800" dirty="0" smtClean="0"/>
              <a:t>Gözlerinizi </a:t>
            </a:r>
            <a:r>
              <a:rPr lang="tr-TR" sz="2800" dirty="0"/>
              <a:t>kapayıp zihninizi kendi haline bırakın. </a:t>
            </a:r>
            <a:endParaRPr lang="tr-TR" sz="2800" dirty="0" smtClean="0"/>
          </a:p>
          <a:p>
            <a:pPr algn="just"/>
            <a:r>
              <a:rPr lang="tr-TR" sz="2800" dirty="0" smtClean="0"/>
              <a:t>Başka </a:t>
            </a:r>
            <a:r>
              <a:rPr lang="tr-TR" sz="2800" dirty="0"/>
              <a:t>birinin bakış açısının kullanın. </a:t>
            </a:r>
            <a:endParaRPr lang="tr-TR" sz="2800" dirty="0" smtClean="0"/>
          </a:p>
          <a:p>
            <a:pPr algn="just"/>
            <a:r>
              <a:rPr lang="tr-TR" sz="2800" dirty="0" smtClean="0"/>
              <a:t>Olumsuz </a:t>
            </a:r>
            <a:r>
              <a:rPr lang="tr-TR" sz="2800" dirty="0"/>
              <a:t>tepkilerle başa çıkın</a:t>
            </a:r>
            <a:r>
              <a:rPr lang="tr-TR" sz="2800" dirty="0" smtClean="0"/>
              <a:t>.</a:t>
            </a:r>
          </a:p>
          <a:p>
            <a:pPr algn="just"/>
            <a:r>
              <a:rPr lang="tr-TR" sz="2800" dirty="0" smtClean="0"/>
              <a:t>Unutmadan </a:t>
            </a:r>
            <a:r>
              <a:rPr lang="tr-TR" sz="2800" dirty="0"/>
              <a:t>önce bir yere kaydedin. </a:t>
            </a:r>
            <a:endParaRPr lang="tr-TR" sz="2800" dirty="0" smtClean="0"/>
          </a:p>
          <a:p>
            <a:pPr algn="just"/>
            <a:r>
              <a:rPr lang="tr-TR" sz="2800" dirty="0" smtClean="0"/>
              <a:t>İzlediğiniz </a:t>
            </a:r>
            <a:r>
              <a:rPr lang="tr-TR" sz="2800" dirty="0"/>
              <a:t>yolda kalın. </a:t>
            </a:r>
          </a:p>
          <a:p>
            <a:pPr marL="0" indent="0" algn="just">
              <a:buNone/>
            </a:pPr>
            <a:r>
              <a:rPr lang="tr-TR" sz="2800" b="1" dirty="0" smtClean="0"/>
              <a:t> </a:t>
            </a:r>
            <a:endParaRPr lang="tr-TR" sz="2800" dirty="0"/>
          </a:p>
          <a:p>
            <a:pPr marL="0" indent="0" algn="just">
              <a:buNone/>
            </a:pPr>
            <a:endParaRPr lang="tr-TR" sz="2800" dirty="0"/>
          </a:p>
          <a:p>
            <a:pPr algn="just"/>
            <a:endParaRPr lang="tr-TR" sz="2800" dirty="0"/>
          </a:p>
          <a:p>
            <a:pPr algn="just"/>
            <a:endParaRPr lang="tr-TR" sz="28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29</a:t>
            </a:fld>
            <a:endParaRPr lang="tr-TR"/>
          </a:p>
        </p:txBody>
      </p:sp>
    </p:spTree>
    <p:extLst>
      <p:ext uri="{BB962C8B-B14F-4D97-AF65-F5344CB8AC3E}">
        <p14:creationId xmlns:p14="http://schemas.microsoft.com/office/powerpoint/2010/main" val="100620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1. GİRİŞİMCİLİKTE </a:t>
            </a:r>
            <a:r>
              <a:rPr lang="tr-TR" dirty="0"/>
              <a:t>TEMEL KAVRAMLAR</a:t>
            </a:r>
          </a:p>
        </p:txBody>
      </p:sp>
      <p:sp>
        <p:nvSpPr>
          <p:cNvPr id="7" name="Veri Yer Tutucusu 6"/>
          <p:cNvSpPr>
            <a:spLocks noGrp="1"/>
          </p:cNvSpPr>
          <p:nvPr>
            <p:ph type="dt" sz="half" idx="10"/>
          </p:nvPr>
        </p:nvSpPr>
        <p:spPr/>
        <p:txBody>
          <a:bodyPr/>
          <a:lstStyle/>
          <a:p>
            <a:fld id="{6B424699-3E21-47DD-B2DB-64CD67475BE1}"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GİRİŞİMCİLİKTE FİKİRLER ÜRETME / Öğr.Gör.Caner BULUT</a:t>
            </a:r>
            <a:endParaRPr lang="tr-TR"/>
          </a:p>
        </p:txBody>
      </p:sp>
      <p:sp>
        <p:nvSpPr>
          <p:cNvPr id="9" name="Slayt Numarası Yer Tutucusu 8"/>
          <p:cNvSpPr>
            <a:spLocks noGrp="1"/>
          </p:cNvSpPr>
          <p:nvPr>
            <p:ph type="sldNum" sz="quarter" idx="12"/>
          </p:nvPr>
        </p:nvSpPr>
        <p:spPr/>
        <p:txBody>
          <a:bodyPr/>
          <a:lstStyle/>
          <a:p>
            <a:fld id="{29870B45-40FB-4A05-9BC7-0CE369694932}" type="slidenum">
              <a:rPr lang="tr-TR" smtClean="0"/>
              <a:t>3</a:t>
            </a:fld>
            <a:endParaRPr lang="tr-TR"/>
          </a:p>
        </p:txBody>
      </p:sp>
    </p:spTree>
    <p:extLst>
      <p:ext uri="{BB962C8B-B14F-4D97-AF65-F5344CB8AC3E}">
        <p14:creationId xmlns:p14="http://schemas.microsoft.com/office/powerpoint/2010/main" val="2583203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FİKRİ OLUŞTURMA / </a:t>
            </a:r>
            <a:r>
              <a:rPr lang="tr-TR" sz="3200" b="1" dirty="0" smtClean="0"/>
              <a:t>İş </a:t>
            </a:r>
            <a:r>
              <a:rPr lang="tr-TR" sz="3200" b="1" dirty="0"/>
              <a:t>Fikri Üretmek İçin Kaynaklar </a:t>
            </a:r>
          </a:p>
        </p:txBody>
      </p:sp>
      <p:sp>
        <p:nvSpPr>
          <p:cNvPr id="3" name="İçerik Yer Tutucusu 2"/>
          <p:cNvSpPr>
            <a:spLocks noGrp="1"/>
          </p:cNvSpPr>
          <p:nvPr>
            <p:ph idx="1"/>
          </p:nvPr>
        </p:nvSpPr>
        <p:spPr/>
        <p:txBody>
          <a:bodyPr>
            <a:normAutofit/>
          </a:bodyPr>
          <a:lstStyle/>
          <a:p>
            <a:pPr algn="just"/>
            <a:endParaRPr lang="tr-TR" sz="2800" dirty="0"/>
          </a:p>
          <a:p>
            <a:pPr algn="just"/>
            <a:r>
              <a:rPr lang="tr-TR" sz="2800" b="1" dirty="0" smtClean="0"/>
              <a:t>İş </a:t>
            </a:r>
            <a:r>
              <a:rPr lang="tr-TR" sz="2800" b="1" dirty="0"/>
              <a:t>fikri bulabilmenin yolları şu şekilde sıralanabilir: </a:t>
            </a:r>
            <a:endParaRPr lang="tr-TR" sz="2800" dirty="0"/>
          </a:p>
          <a:p>
            <a:pPr algn="just"/>
            <a:r>
              <a:rPr lang="tr-TR" sz="2800" dirty="0" smtClean="0"/>
              <a:t> </a:t>
            </a:r>
            <a:r>
              <a:rPr lang="tr-TR" sz="2800" dirty="0"/>
              <a:t>Girişimci adayı yeni bir fikir geliştirebilir. </a:t>
            </a:r>
          </a:p>
          <a:p>
            <a:pPr algn="just"/>
            <a:r>
              <a:rPr lang="tr-TR" sz="2800" dirty="0" smtClean="0"/>
              <a:t> </a:t>
            </a:r>
            <a:r>
              <a:rPr lang="tr-TR" sz="2800" dirty="0"/>
              <a:t>Başkasının fikrini model alabilir veya değiştirerek kullanabilir. </a:t>
            </a:r>
          </a:p>
          <a:p>
            <a:pPr algn="just"/>
            <a:r>
              <a:rPr lang="tr-TR" sz="2800" dirty="0" smtClean="0"/>
              <a:t> </a:t>
            </a:r>
            <a:r>
              <a:rPr lang="tr-TR" sz="2800" dirty="0"/>
              <a:t>Başka birisinden iş fikri satın alabilir. </a:t>
            </a:r>
          </a:p>
          <a:p>
            <a:pPr marL="0" indent="0" algn="just">
              <a:buNone/>
            </a:pPr>
            <a:endParaRPr lang="tr-TR" sz="28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30</a:t>
            </a:fld>
            <a:endParaRPr lang="tr-TR"/>
          </a:p>
        </p:txBody>
      </p:sp>
    </p:spTree>
    <p:extLst>
      <p:ext uri="{BB962C8B-B14F-4D97-AF65-F5344CB8AC3E}">
        <p14:creationId xmlns:p14="http://schemas.microsoft.com/office/powerpoint/2010/main" val="3296944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İŞ FİKRİ OLUŞTURMA </a:t>
            </a:r>
            <a:r>
              <a:rPr lang="tr-TR" sz="3200" b="1" dirty="0" smtClean="0"/>
              <a:t>/</a:t>
            </a:r>
            <a:r>
              <a:rPr lang="tr-TR" sz="3200" b="1" dirty="0"/>
              <a:t> Beyin Fırtınası </a:t>
            </a:r>
            <a:endParaRPr lang="tr-TR" sz="32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31</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64" y="1700809"/>
            <a:ext cx="7540068" cy="39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591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İŞ FİKRİ OLUŞTURMA </a:t>
            </a:r>
            <a:r>
              <a:rPr lang="tr-TR" sz="3200" b="1" dirty="0" smtClean="0"/>
              <a:t>Zihin </a:t>
            </a:r>
            <a:r>
              <a:rPr lang="tr-TR" sz="3200" b="1" dirty="0"/>
              <a:t>Haritası</a:t>
            </a:r>
            <a:endParaRPr lang="tr-TR" sz="32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32</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0768"/>
            <a:ext cx="9123812" cy="473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151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İŞ FİKRİ OLUŞTURMA / </a:t>
            </a:r>
            <a:r>
              <a:rPr lang="tr-TR" sz="3200" b="1" dirty="0" smtClean="0"/>
              <a:t>İş </a:t>
            </a:r>
            <a:r>
              <a:rPr lang="tr-TR" sz="3200" b="1" dirty="0"/>
              <a:t>Fikirleri </a:t>
            </a:r>
            <a:r>
              <a:rPr lang="tr-TR" sz="3200" b="1" dirty="0" smtClean="0"/>
              <a:t>Üretme</a:t>
            </a:r>
            <a:endParaRPr lang="tr-TR" sz="3200" dirty="0"/>
          </a:p>
        </p:txBody>
      </p:sp>
      <p:sp>
        <p:nvSpPr>
          <p:cNvPr id="7" name="İçerik Yer Tutucusu 6"/>
          <p:cNvSpPr>
            <a:spLocks noGrp="1"/>
          </p:cNvSpPr>
          <p:nvPr>
            <p:ph sz="half" idx="1"/>
          </p:nvPr>
        </p:nvSpPr>
        <p:spPr/>
        <p:txBody>
          <a:bodyPr>
            <a:normAutofit/>
          </a:bodyPr>
          <a:lstStyle/>
          <a:p>
            <a:pPr marL="0" indent="0" algn="just">
              <a:buNone/>
            </a:pPr>
            <a:r>
              <a:rPr lang="tr-TR" dirty="0"/>
              <a:t>İş geliştirme ve yeni iş fikirleri üretilmesi, işletmelerin rekabet gücünü artırmak için yaptıkları kısa vadede kâr getirmeyen ancak orta ve uzun vadede doğru şekilde konumlanmalarına yardımcı olan sistematik faaliyetlerdir.</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33</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160240"/>
            <a:ext cx="396044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543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rmAutofit/>
          </a:bodyPr>
          <a:lstStyle/>
          <a:p>
            <a:r>
              <a:rPr lang="tr-TR" sz="3200" b="1" dirty="0"/>
              <a:t>İŞ FİKRİ OLUŞTURMA / İş Fikirleri Üretme</a:t>
            </a:r>
            <a:endParaRPr lang="tr-TR" sz="3200" dirty="0"/>
          </a:p>
        </p:txBody>
      </p:sp>
      <p:sp>
        <p:nvSpPr>
          <p:cNvPr id="9" name="İçerik Yer Tutucusu 8"/>
          <p:cNvSpPr>
            <a:spLocks noGrp="1"/>
          </p:cNvSpPr>
          <p:nvPr>
            <p:ph idx="1"/>
          </p:nvPr>
        </p:nvSpPr>
        <p:spPr/>
        <p:txBody>
          <a:bodyPr>
            <a:normAutofit/>
          </a:bodyPr>
          <a:lstStyle/>
          <a:p>
            <a:pPr algn="just">
              <a:buFont typeface="Wingdings" pitchFamily="2" charset="2"/>
              <a:buChar char="Ø"/>
            </a:pPr>
            <a:r>
              <a:rPr lang="tr-TR" sz="2800" b="1" dirty="0" smtClean="0"/>
              <a:t> İş </a:t>
            </a:r>
            <a:r>
              <a:rPr lang="tr-TR" sz="2800" b="1" dirty="0"/>
              <a:t>Fikirleri Üretme ve Geliştirme </a:t>
            </a:r>
            <a:r>
              <a:rPr lang="tr-TR" sz="2800" b="1" dirty="0" smtClean="0"/>
              <a:t>Yolları</a:t>
            </a:r>
          </a:p>
          <a:p>
            <a:pPr algn="just"/>
            <a:r>
              <a:rPr lang="tr-TR" sz="2800" dirty="0" smtClean="0"/>
              <a:t>Sorun </a:t>
            </a:r>
            <a:r>
              <a:rPr lang="tr-TR" sz="2800" dirty="0"/>
              <a:t>Çözümü Yaklaşımı </a:t>
            </a:r>
          </a:p>
          <a:p>
            <a:pPr algn="just"/>
            <a:r>
              <a:rPr lang="tr-TR" sz="2800" dirty="0" smtClean="0"/>
              <a:t>İhtiyaçları </a:t>
            </a:r>
            <a:r>
              <a:rPr lang="tr-TR" sz="2800" dirty="0"/>
              <a:t>Karşılamak </a:t>
            </a:r>
          </a:p>
          <a:p>
            <a:pPr algn="just"/>
            <a:r>
              <a:rPr lang="tr-TR" sz="2800" dirty="0" smtClean="0"/>
              <a:t>Becerilerinizi </a:t>
            </a:r>
            <a:r>
              <a:rPr lang="tr-TR" sz="2800" dirty="0"/>
              <a:t>Kullanmak </a:t>
            </a:r>
          </a:p>
          <a:p>
            <a:pPr algn="just"/>
            <a:r>
              <a:rPr lang="tr-TR" sz="2800" dirty="0" smtClean="0"/>
              <a:t>Bilimsel </a:t>
            </a:r>
            <a:r>
              <a:rPr lang="tr-TR" sz="2800" dirty="0"/>
              <a:t>Yöntem </a:t>
            </a:r>
          </a:p>
          <a:p>
            <a:pPr algn="just"/>
            <a:r>
              <a:rPr lang="tr-TR" sz="2800" dirty="0" smtClean="0"/>
              <a:t>Taklit </a:t>
            </a:r>
            <a:endParaRPr lang="tr-TR" sz="2800" dirty="0"/>
          </a:p>
          <a:p>
            <a:pPr algn="just"/>
            <a:r>
              <a:rPr lang="tr-TR" sz="2800" dirty="0" smtClean="0"/>
              <a:t>Sorgulama </a:t>
            </a:r>
            <a:endParaRPr lang="tr-TR" sz="2800" dirty="0"/>
          </a:p>
          <a:p>
            <a:pPr algn="just"/>
            <a:endParaRPr lang="tr-TR" sz="2800" dirty="0"/>
          </a:p>
          <a:p>
            <a:pPr marL="0" indent="0" algn="just">
              <a:buNone/>
            </a:pPr>
            <a:endParaRPr lang="tr-TR" sz="2800" dirty="0"/>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34</a:t>
            </a:fld>
            <a:endParaRPr lang="tr-TR"/>
          </a:p>
        </p:txBody>
      </p:sp>
    </p:spTree>
    <p:extLst>
      <p:ext uri="{BB962C8B-B14F-4D97-AF65-F5344CB8AC3E}">
        <p14:creationId xmlns:p14="http://schemas.microsoft.com/office/powerpoint/2010/main" val="3244821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200" b="1" dirty="0"/>
              <a:t>İŞ FİKRİ OLUŞTURMA / İş Fikirleri Üretme</a:t>
            </a:r>
            <a:endParaRPr lang="tr-TR" sz="3200" dirty="0"/>
          </a:p>
        </p:txBody>
      </p:sp>
      <p:sp>
        <p:nvSpPr>
          <p:cNvPr id="3" name="İçerik Yer Tutucusu 2"/>
          <p:cNvSpPr>
            <a:spLocks noGrp="1"/>
          </p:cNvSpPr>
          <p:nvPr>
            <p:ph idx="1"/>
          </p:nvPr>
        </p:nvSpPr>
        <p:spPr/>
        <p:txBody>
          <a:bodyPr>
            <a:normAutofit/>
          </a:bodyPr>
          <a:lstStyle/>
          <a:p>
            <a:r>
              <a:rPr lang="tr-TR" sz="2800" b="1" dirty="0" smtClean="0"/>
              <a:t>Yardımsever </a:t>
            </a:r>
            <a:r>
              <a:rPr lang="tr-TR" sz="2800" b="1" dirty="0"/>
              <a:t>Tüketiciler (</a:t>
            </a:r>
            <a:r>
              <a:rPr lang="tr-TR" sz="2800" b="1" dirty="0" err="1"/>
              <a:t>Helpful</a:t>
            </a:r>
            <a:r>
              <a:rPr lang="tr-TR" sz="2800" b="1" dirty="0"/>
              <a:t> </a:t>
            </a:r>
            <a:r>
              <a:rPr lang="tr-TR" sz="2800" b="1" dirty="0" err="1"/>
              <a:t>Consumers</a:t>
            </a:r>
            <a:r>
              <a:rPr lang="tr-TR" sz="2800" b="1" dirty="0"/>
              <a:t>) Metodu </a:t>
            </a:r>
            <a:endParaRPr lang="tr-TR" sz="2800" dirty="0"/>
          </a:p>
          <a:p>
            <a:r>
              <a:rPr lang="tr-TR" sz="2800" b="1" dirty="0" smtClean="0"/>
              <a:t>İhtiyaç </a:t>
            </a:r>
            <a:r>
              <a:rPr lang="tr-TR" sz="2800" b="1" dirty="0"/>
              <a:t>Tanımlaması </a:t>
            </a:r>
            <a:endParaRPr lang="tr-TR" sz="2800" dirty="0"/>
          </a:p>
          <a:p>
            <a:r>
              <a:rPr lang="tr-TR" sz="2800" b="1" dirty="0" err="1" smtClean="0"/>
              <a:t>Levey</a:t>
            </a:r>
            <a:r>
              <a:rPr lang="tr-TR" sz="2800" b="1" dirty="0" smtClean="0"/>
              <a:t> </a:t>
            </a:r>
            <a:r>
              <a:rPr lang="tr-TR" sz="2800" b="1" dirty="0"/>
              <a:t>Kuramı </a:t>
            </a:r>
            <a:endParaRPr lang="tr-TR" sz="2800" dirty="0"/>
          </a:p>
          <a:p>
            <a:r>
              <a:rPr lang="tr-TR" sz="2800" b="1" dirty="0" smtClean="0"/>
              <a:t>SWOT </a:t>
            </a:r>
            <a:r>
              <a:rPr lang="tr-TR" sz="2800" b="1" dirty="0"/>
              <a:t>Analizi </a:t>
            </a:r>
            <a:endParaRPr lang="tr-TR" sz="2800" dirty="0"/>
          </a:p>
          <a:p>
            <a:r>
              <a:rPr lang="tr-TR" sz="2800" b="1" dirty="0" err="1" smtClean="0"/>
              <a:t>Osborn</a:t>
            </a:r>
            <a:r>
              <a:rPr lang="tr-TR" sz="2800" b="1" dirty="0" smtClean="0"/>
              <a:t> </a:t>
            </a:r>
            <a:r>
              <a:rPr lang="tr-TR" sz="2800" b="1" dirty="0"/>
              <a:t>Tekniği </a:t>
            </a:r>
            <a:endParaRPr lang="tr-TR" sz="2800" dirty="0"/>
          </a:p>
          <a:p>
            <a:r>
              <a:rPr lang="tr-TR" sz="2800" b="1" dirty="0" smtClean="0"/>
              <a:t>Biçimsellik </a:t>
            </a:r>
            <a:r>
              <a:rPr lang="tr-TR" sz="2800" b="1" dirty="0"/>
              <a:t>Yöntemi </a:t>
            </a:r>
            <a:endParaRPr lang="tr-TR" sz="2800" dirty="0"/>
          </a:p>
          <a:p>
            <a:r>
              <a:rPr lang="tr-TR" sz="2800" b="1" dirty="0" smtClean="0"/>
              <a:t>Kapalı </a:t>
            </a:r>
            <a:r>
              <a:rPr lang="tr-TR" sz="2800" b="1" dirty="0"/>
              <a:t>Kutu Yöntemi </a:t>
            </a:r>
            <a:endParaRPr lang="tr-TR" sz="2800" dirty="0"/>
          </a:p>
          <a:p>
            <a:r>
              <a:rPr lang="tr-TR" sz="2800" b="1" dirty="0" smtClean="0"/>
              <a:t>Filtre </a:t>
            </a:r>
            <a:r>
              <a:rPr lang="tr-TR" sz="2800" b="1" dirty="0"/>
              <a:t>Yöntemi </a:t>
            </a:r>
            <a:endParaRPr lang="tr-TR" sz="2800" dirty="0"/>
          </a:p>
          <a:p>
            <a:r>
              <a:rPr lang="tr-TR" sz="2800" b="1" dirty="0" smtClean="0"/>
              <a:t>Simülasyon </a:t>
            </a:r>
            <a:r>
              <a:rPr lang="tr-TR" sz="2800" b="1" dirty="0"/>
              <a:t>Tekniği </a:t>
            </a:r>
            <a:endParaRPr lang="tr-TR" sz="2800" dirty="0"/>
          </a:p>
          <a:p>
            <a:r>
              <a:rPr lang="tr-TR" sz="2800" b="1" dirty="0" smtClean="0"/>
              <a:t>Yenilenen </a:t>
            </a:r>
            <a:r>
              <a:rPr lang="tr-TR" sz="2800" b="1" dirty="0"/>
              <a:t>Seri Teknikler </a:t>
            </a:r>
            <a:endParaRPr lang="tr-TR" sz="2800" dirty="0"/>
          </a:p>
          <a:p>
            <a:pPr>
              <a:buFont typeface="Wingdings" pitchFamily="2" charset="2"/>
              <a:buChar char="Ø"/>
            </a:pPr>
            <a:endParaRPr lang="tr-TR" sz="2800" dirty="0"/>
          </a:p>
          <a:p>
            <a:endParaRPr lang="tr-TR" sz="2800" dirty="0"/>
          </a:p>
        </p:txBody>
      </p:sp>
      <p:sp>
        <p:nvSpPr>
          <p:cNvPr id="7" name="Metin Yer Tutucusu 6"/>
          <p:cNvSpPr>
            <a:spLocks noGrp="1"/>
          </p:cNvSpPr>
          <p:nvPr>
            <p:ph type="body" sz="half" idx="2"/>
          </p:nvPr>
        </p:nvSpPr>
        <p:spPr/>
        <p:txBody>
          <a:bodyPr>
            <a:normAutofit/>
          </a:bodyPr>
          <a:lstStyle/>
          <a:p>
            <a:pPr algn="just">
              <a:buFont typeface="Wingdings" pitchFamily="2" charset="2"/>
              <a:buChar char="Ø"/>
            </a:pPr>
            <a:endParaRPr lang="tr-TR" b="1" dirty="0" smtClean="0"/>
          </a:p>
          <a:p>
            <a:pPr algn="just">
              <a:buFont typeface="Wingdings" pitchFamily="2" charset="2"/>
              <a:buChar char="Ø"/>
            </a:pPr>
            <a:endParaRPr lang="tr-TR" b="1" dirty="0"/>
          </a:p>
          <a:p>
            <a:pPr algn="just">
              <a:buFont typeface="Wingdings" pitchFamily="2" charset="2"/>
              <a:buChar char="Ø"/>
            </a:pPr>
            <a:endParaRPr lang="tr-TR" b="1" dirty="0" smtClean="0"/>
          </a:p>
          <a:p>
            <a:pPr algn="just">
              <a:buFont typeface="Wingdings" pitchFamily="2" charset="2"/>
              <a:buChar char="Ø"/>
            </a:pPr>
            <a:endParaRPr lang="tr-TR" b="1" dirty="0"/>
          </a:p>
          <a:p>
            <a:pPr algn="just">
              <a:buFont typeface="Wingdings" pitchFamily="2" charset="2"/>
              <a:buChar char="Ø"/>
            </a:pPr>
            <a:endParaRPr lang="tr-TR" b="1" dirty="0" smtClean="0"/>
          </a:p>
          <a:p>
            <a:pPr algn="just">
              <a:buFont typeface="Wingdings" pitchFamily="2" charset="2"/>
              <a:buChar char="Ø"/>
            </a:pPr>
            <a:endParaRPr lang="tr-TR" b="1" dirty="0"/>
          </a:p>
          <a:p>
            <a:pPr algn="just"/>
            <a:r>
              <a:rPr lang="tr-TR" sz="2400" b="1" dirty="0" smtClean="0"/>
              <a:t>Yeni iş fikirlerinin üretilmesi için birçok farklı yöntem kullanılabilir ;</a:t>
            </a:r>
          </a:p>
          <a:p>
            <a:pPr algn="just"/>
            <a:endParaRPr lang="tr-TR" sz="2400" dirty="0"/>
          </a:p>
          <a:p>
            <a:pPr algn="just"/>
            <a:endParaRPr lang="tr-TR"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35</a:t>
            </a:fld>
            <a:endParaRPr lang="tr-TR"/>
          </a:p>
        </p:txBody>
      </p:sp>
    </p:spTree>
    <p:extLst>
      <p:ext uri="{BB962C8B-B14F-4D97-AF65-F5344CB8AC3E}">
        <p14:creationId xmlns:p14="http://schemas.microsoft.com/office/powerpoint/2010/main" val="4085901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lstStyle/>
          <a:p>
            <a:r>
              <a:rPr lang="tr-TR" dirty="0"/>
              <a:t>3. İŞ FİKRİ İÇİN BİLGİ/VERİ TOPLAMA </a:t>
            </a:r>
          </a:p>
        </p:txBody>
      </p:sp>
      <p:sp>
        <p:nvSpPr>
          <p:cNvPr id="5" name="Veri Yer Tutucusu 4"/>
          <p:cNvSpPr>
            <a:spLocks noGrp="1"/>
          </p:cNvSpPr>
          <p:nvPr>
            <p:ph type="dt" sz="half" idx="10"/>
          </p:nvPr>
        </p:nvSpPr>
        <p:spPr/>
        <p:txBody>
          <a:bodyPr/>
          <a:lstStyle/>
          <a:p>
            <a:fld id="{4B5CA578-64EE-4AAE-B083-8B4C1BBC07FF}"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36</a:t>
            </a:fld>
            <a:endParaRPr lang="tr-TR"/>
          </a:p>
        </p:txBody>
      </p:sp>
    </p:spTree>
    <p:extLst>
      <p:ext uri="{BB962C8B-B14F-4D97-AF65-F5344CB8AC3E}">
        <p14:creationId xmlns:p14="http://schemas.microsoft.com/office/powerpoint/2010/main" val="1748953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200" b="1" dirty="0" smtClean="0"/>
              <a:t>İŞ </a:t>
            </a:r>
            <a:r>
              <a:rPr lang="tr-TR" sz="3200" b="1" dirty="0"/>
              <a:t>FİKRİ İÇİN BİLGİ/VERİ TOPLAMA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b="1" dirty="0"/>
              <a:t>Veri, </a:t>
            </a:r>
            <a:r>
              <a:rPr lang="tr-TR" sz="2800" dirty="0"/>
              <a:t>bir problemin çözümüne hizmet edebilecek her tür ölçüm, değer, olgu ve bilgi olarak tanımlanır. Bunlar sözlü ve yazılı ifadeler olabileceği gibi şekiller, resimler, eşya, modeller, rakamlar ve semboller de olabilir. Veri tanımını araştırırken karşımıza bilgi kavramı ortaya çıkmaktadır. Bilgi, bir sürecin sonunda elde edilebilen bir kavramdır. Yani verinin işlenmiş halidir. O halde bilgiye ulaşmada en temel kavram “</a:t>
            </a:r>
            <a:r>
              <a:rPr lang="tr-TR" sz="2800" dirty="0" err="1"/>
              <a:t>veri”dir</a:t>
            </a:r>
            <a:r>
              <a:rPr lang="tr-TR" sz="2800" dirty="0"/>
              <a:t>. </a:t>
            </a:r>
          </a:p>
        </p:txBody>
      </p:sp>
      <p:sp>
        <p:nvSpPr>
          <p:cNvPr id="4" name="Veri Yer Tutucusu 3"/>
          <p:cNvSpPr>
            <a:spLocks noGrp="1"/>
          </p:cNvSpPr>
          <p:nvPr>
            <p:ph type="dt" sz="half" idx="10"/>
          </p:nvPr>
        </p:nvSpPr>
        <p:spPr/>
        <p:txBody>
          <a:bodyPr/>
          <a:lstStyle/>
          <a:p>
            <a:fld id="{4BE89389-2AD0-41CA-A85B-BA828A24BEB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37</a:t>
            </a:fld>
            <a:endParaRPr lang="tr-TR"/>
          </a:p>
        </p:txBody>
      </p:sp>
    </p:spTree>
    <p:extLst>
      <p:ext uri="{BB962C8B-B14F-4D97-AF65-F5344CB8AC3E}">
        <p14:creationId xmlns:p14="http://schemas.microsoft.com/office/powerpoint/2010/main" val="150810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FİKRİ İÇİN </a:t>
            </a:r>
            <a:r>
              <a:rPr lang="tr-TR" sz="3200" b="1" dirty="0" smtClean="0"/>
              <a:t>BİLGİ-VERİ TOPLAMA/</a:t>
            </a:r>
            <a:r>
              <a:rPr lang="tr-TR" sz="3200" b="1" dirty="0"/>
              <a:t> İş Fikri Dosyası Oluşturma </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dirty="0"/>
              <a:t>İş fikrinin planlanması bir dosya şeklinde hazırlanabilir. Girişimcilerin işi ile ilgili düşüncelerinin, hedeflerinin, planlarının yer aldığı bir dosyadır. Bu dosya girişimciye, işini kurma ve işletmesini devam ettirme ve işletmesini geliştirme dönemlerinde yol gösterici bir rehberdir</a:t>
            </a:r>
            <a:r>
              <a:rPr lang="tr-TR" sz="2800" dirty="0" smtClean="0"/>
              <a:t>.</a:t>
            </a:r>
          </a:p>
          <a:p>
            <a:pPr marL="0" indent="0" algn="just">
              <a:buNone/>
            </a:pPr>
            <a:r>
              <a:rPr lang="tr-TR" sz="2800" dirty="0" smtClean="0"/>
              <a:t>İş </a:t>
            </a:r>
            <a:r>
              <a:rPr lang="tr-TR" sz="2800" dirty="0"/>
              <a:t>fikrinin belirlenmesinde, işin kurulması, ürün ve hizmetlerin ilk müşterilere ulaştırılmasına kadar geçen tüm süreçte yer alan araştırmalar, planlamalar ve uygulamalar eksiksiz ve gerektiği kapsamda yapılmalıdır.</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38</a:t>
            </a:fld>
            <a:endParaRPr lang="tr-TR"/>
          </a:p>
        </p:txBody>
      </p:sp>
    </p:spTree>
    <p:extLst>
      <p:ext uri="{BB962C8B-B14F-4D97-AF65-F5344CB8AC3E}">
        <p14:creationId xmlns:p14="http://schemas.microsoft.com/office/powerpoint/2010/main" val="696354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FİKRİ İÇİN BİLGİ-VERİ TOPLAMA/ İş Fikri Dosyası Oluşturma </a:t>
            </a:r>
            <a:endParaRPr lang="tr-TR" sz="3200" dirty="0"/>
          </a:p>
        </p:txBody>
      </p:sp>
      <p:sp>
        <p:nvSpPr>
          <p:cNvPr id="3" name="İçerik Yer Tutucusu 2"/>
          <p:cNvSpPr>
            <a:spLocks noGrp="1"/>
          </p:cNvSpPr>
          <p:nvPr>
            <p:ph idx="1"/>
          </p:nvPr>
        </p:nvSpPr>
        <p:spPr/>
        <p:txBody>
          <a:bodyPr>
            <a:noAutofit/>
          </a:bodyPr>
          <a:lstStyle/>
          <a:p>
            <a:pPr>
              <a:buFont typeface="Wingdings" pitchFamily="2" charset="2"/>
              <a:buChar char="Ø"/>
            </a:pPr>
            <a:r>
              <a:rPr lang="tr-TR" sz="2800" b="1" dirty="0" smtClean="0"/>
              <a:t> Çalışma </a:t>
            </a:r>
            <a:r>
              <a:rPr lang="tr-TR" sz="2800" b="1" dirty="0"/>
              <a:t>Programı Hazırlamak </a:t>
            </a:r>
            <a:endParaRPr lang="tr-TR" sz="2800" b="1" dirty="0" smtClean="0"/>
          </a:p>
          <a:p>
            <a:r>
              <a:rPr lang="tr-TR" sz="2800" dirty="0" smtClean="0"/>
              <a:t>Planlama </a:t>
            </a:r>
            <a:endParaRPr lang="tr-TR" sz="2800" dirty="0"/>
          </a:p>
          <a:p>
            <a:r>
              <a:rPr lang="tr-TR" sz="2800" dirty="0" smtClean="0"/>
              <a:t>İş </a:t>
            </a:r>
            <a:r>
              <a:rPr lang="tr-TR" sz="2800" dirty="0"/>
              <a:t>Planı </a:t>
            </a:r>
          </a:p>
          <a:p>
            <a:r>
              <a:rPr lang="tr-TR" sz="2800" dirty="0" smtClean="0"/>
              <a:t>İş </a:t>
            </a:r>
            <a:r>
              <a:rPr lang="tr-TR" sz="2800" dirty="0"/>
              <a:t>Planının Amacı </a:t>
            </a:r>
          </a:p>
          <a:p>
            <a:r>
              <a:rPr lang="tr-TR" sz="2800" dirty="0" smtClean="0"/>
              <a:t>İş </a:t>
            </a:r>
            <a:r>
              <a:rPr lang="tr-TR" sz="2800" dirty="0"/>
              <a:t>Planı Neden Gereklidir? </a:t>
            </a:r>
          </a:p>
          <a:p>
            <a:r>
              <a:rPr lang="tr-TR" sz="2800" dirty="0" smtClean="0"/>
              <a:t>İş </a:t>
            </a:r>
            <a:r>
              <a:rPr lang="tr-TR" sz="2800" dirty="0"/>
              <a:t>Planı Hangi Konuları düzenlemelidir</a:t>
            </a:r>
            <a:r>
              <a:rPr lang="tr-TR" sz="2800" dirty="0" smtClean="0"/>
              <a:t>?</a:t>
            </a:r>
          </a:p>
          <a:p>
            <a:r>
              <a:rPr lang="tr-TR" sz="2800" dirty="0" smtClean="0"/>
              <a:t>İş </a:t>
            </a:r>
            <a:r>
              <a:rPr lang="tr-TR" sz="2800" dirty="0"/>
              <a:t>Planı Kimin İçindir? </a:t>
            </a:r>
          </a:p>
          <a:p>
            <a:r>
              <a:rPr lang="tr-TR" sz="2800" dirty="0" smtClean="0"/>
              <a:t>İş </a:t>
            </a:r>
            <a:r>
              <a:rPr lang="tr-TR" sz="2800" dirty="0"/>
              <a:t>Planı Çeşitleri </a:t>
            </a:r>
          </a:p>
          <a:p>
            <a:pPr marL="0" indent="0">
              <a:buNone/>
            </a:pPr>
            <a:r>
              <a:rPr lang="tr-TR" sz="2800" dirty="0" smtClean="0"/>
              <a:t> </a:t>
            </a:r>
            <a:endParaRPr lang="tr-TR" sz="2800" dirty="0"/>
          </a:p>
          <a:p>
            <a:pPr marL="0" indent="0">
              <a:buNone/>
            </a:pPr>
            <a:endParaRPr lang="tr-TR" sz="28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39</a:t>
            </a:fld>
            <a:endParaRPr lang="tr-TR"/>
          </a:p>
        </p:txBody>
      </p:sp>
    </p:spTree>
    <p:extLst>
      <p:ext uri="{BB962C8B-B14F-4D97-AF65-F5344CB8AC3E}">
        <p14:creationId xmlns:p14="http://schemas.microsoft.com/office/powerpoint/2010/main" val="877118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3200" b="1" dirty="0" smtClean="0"/>
              <a:t>GİRİŞİMCİLİKTE TEMEL KAVRAMLAR /  Girişimcilik </a:t>
            </a:r>
            <a:r>
              <a:rPr lang="tr-TR" sz="3200" b="1" dirty="0"/>
              <a:t>Tanımı</a:t>
            </a:r>
          </a:p>
        </p:txBody>
      </p:sp>
      <p:sp>
        <p:nvSpPr>
          <p:cNvPr id="5" name="İçerik Yer Tutucusu 4"/>
          <p:cNvSpPr>
            <a:spLocks noGrp="1"/>
          </p:cNvSpPr>
          <p:nvPr>
            <p:ph idx="1"/>
          </p:nvPr>
        </p:nvSpPr>
        <p:spPr/>
        <p:txBody>
          <a:bodyPr>
            <a:normAutofit/>
          </a:bodyPr>
          <a:lstStyle/>
          <a:p>
            <a:pPr marL="0" indent="0" algn="just">
              <a:buNone/>
            </a:pPr>
            <a:r>
              <a:rPr lang="tr-TR" sz="2800" dirty="0"/>
              <a:t>Girişimcilik, girişimcilerin risk alma, fırsatları kovalama, hayata geçirme ve yenilik yapma süreçlerinin tümünü kapsayan bir kavramdır. Bu nedenle girişimcilik, iş veya şirket kurma süreci ile birlikte yenilikler yapma sürecini de kapsamaktadır.</a:t>
            </a:r>
          </a:p>
        </p:txBody>
      </p:sp>
      <p:sp>
        <p:nvSpPr>
          <p:cNvPr id="6" name="Veri Yer Tutucusu 5"/>
          <p:cNvSpPr>
            <a:spLocks noGrp="1"/>
          </p:cNvSpPr>
          <p:nvPr>
            <p:ph type="dt" sz="half" idx="10"/>
          </p:nvPr>
        </p:nvSpPr>
        <p:spPr/>
        <p:txBody>
          <a:bodyPr/>
          <a:lstStyle/>
          <a:p>
            <a:fld id="{57B359DC-5064-4EC0-B7FD-9001F27A90AD}"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GİRİŞİMCİLİKTE FİKİRLER ÜRETME / Öğr.Gör.Caner BULUT</a:t>
            </a:r>
            <a:endParaRPr lang="tr-TR"/>
          </a:p>
        </p:txBody>
      </p:sp>
      <p:sp>
        <p:nvSpPr>
          <p:cNvPr id="8" name="Slayt Numarası Yer Tutucusu 7"/>
          <p:cNvSpPr>
            <a:spLocks noGrp="1"/>
          </p:cNvSpPr>
          <p:nvPr>
            <p:ph type="sldNum" sz="quarter" idx="12"/>
          </p:nvPr>
        </p:nvSpPr>
        <p:spPr/>
        <p:txBody>
          <a:bodyPr/>
          <a:lstStyle/>
          <a:p>
            <a:fld id="{29870B45-40FB-4A05-9BC7-0CE369694932}" type="slidenum">
              <a:rPr lang="tr-TR" smtClean="0"/>
              <a:t>4</a:t>
            </a:fld>
            <a:endParaRPr lang="tr-TR"/>
          </a:p>
        </p:txBody>
      </p:sp>
    </p:spTree>
    <p:extLst>
      <p:ext uri="{BB962C8B-B14F-4D97-AF65-F5344CB8AC3E}">
        <p14:creationId xmlns:p14="http://schemas.microsoft.com/office/powerpoint/2010/main" val="2885035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FİKRİ İÇİN BİLGİ-VERİ </a:t>
            </a:r>
            <a:r>
              <a:rPr lang="tr-TR" sz="3200" b="1" dirty="0" smtClean="0"/>
              <a:t>TOPLAMA</a:t>
            </a:r>
            <a:r>
              <a:rPr lang="tr-TR" sz="3200" b="1" dirty="0"/>
              <a:t> İş Fikri İçin Piyasa Araştırması</a:t>
            </a:r>
            <a:br>
              <a:rPr lang="tr-TR" sz="3200" b="1" dirty="0"/>
            </a:br>
            <a:endParaRPr lang="tr-TR" sz="3200" dirty="0"/>
          </a:p>
        </p:txBody>
      </p:sp>
      <p:sp>
        <p:nvSpPr>
          <p:cNvPr id="3" name="İçerik Yer Tutucusu 2"/>
          <p:cNvSpPr>
            <a:spLocks noGrp="1"/>
          </p:cNvSpPr>
          <p:nvPr>
            <p:ph sz="half" idx="1"/>
          </p:nvPr>
        </p:nvSpPr>
        <p:spPr>
          <a:xfrm>
            <a:off x="457200" y="1600200"/>
            <a:ext cx="4258816" cy="4525963"/>
          </a:xfrm>
        </p:spPr>
        <p:txBody>
          <a:bodyPr>
            <a:noAutofit/>
          </a:bodyPr>
          <a:lstStyle/>
          <a:p>
            <a:r>
              <a:rPr lang="tr-TR" b="1" i="1" dirty="0" smtClean="0"/>
              <a:t>Piyasa </a:t>
            </a:r>
            <a:r>
              <a:rPr lang="tr-TR" b="1" i="1" dirty="0"/>
              <a:t>Araştırması Türleri </a:t>
            </a:r>
            <a:endParaRPr lang="tr-TR" i="1" dirty="0"/>
          </a:p>
          <a:p>
            <a:pPr>
              <a:buFont typeface="Wingdings" pitchFamily="2" charset="2"/>
              <a:buChar char="ü"/>
            </a:pPr>
            <a:r>
              <a:rPr lang="tr-TR" b="1" dirty="0" smtClean="0"/>
              <a:t> </a:t>
            </a:r>
            <a:r>
              <a:rPr lang="tr-TR" dirty="0" smtClean="0"/>
              <a:t>Endüstri Araştırmaları</a:t>
            </a:r>
          </a:p>
          <a:p>
            <a:pPr>
              <a:buFont typeface="Wingdings" pitchFamily="2" charset="2"/>
              <a:buChar char="ü"/>
            </a:pPr>
            <a:r>
              <a:rPr lang="tr-TR" dirty="0" smtClean="0"/>
              <a:t>Tüketici Araştırmaları</a:t>
            </a:r>
          </a:p>
          <a:p>
            <a:pPr>
              <a:buFont typeface="Wingdings" pitchFamily="2" charset="2"/>
              <a:buChar char="ü"/>
            </a:pPr>
            <a:r>
              <a:rPr lang="tr-TR" dirty="0" smtClean="0"/>
              <a:t>Ticaret Araştırmaları</a:t>
            </a:r>
            <a:endParaRPr lang="tr-TR" dirty="0"/>
          </a:p>
          <a:p>
            <a:pPr>
              <a:buFont typeface="Wingdings" pitchFamily="2" charset="2"/>
              <a:buChar char="ü"/>
            </a:pPr>
            <a:r>
              <a:rPr lang="tr-TR" dirty="0" smtClean="0"/>
              <a:t>Fiyat </a:t>
            </a:r>
            <a:r>
              <a:rPr lang="tr-TR" dirty="0"/>
              <a:t>Araştırmaları </a:t>
            </a:r>
          </a:p>
          <a:p>
            <a:pPr marL="0" indent="0">
              <a:buNone/>
            </a:pPr>
            <a:r>
              <a:rPr lang="tr-TR" dirty="0" smtClean="0"/>
              <a:t> </a:t>
            </a:r>
            <a:endParaRPr lang="tr-TR" dirty="0"/>
          </a:p>
          <a:p>
            <a:pPr>
              <a:buFont typeface="Wingdings" pitchFamily="2" charset="2"/>
              <a:buChar char="ü"/>
            </a:pPr>
            <a:endParaRPr lang="tr-TR"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40</a:t>
            </a:fld>
            <a:endParaRPr lang="tr-TR"/>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412776"/>
            <a:ext cx="3168353" cy="227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685515"/>
            <a:ext cx="3168352" cy="240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048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200" b="1" dirty="0"/>
              <a:t>İŞ FİKRİ İÇİN BİLGİ-VERİ TOPLAMA/ İş Fikri İçin Piyasa Araştırması </a:t>
            </a:r>
            <a:endParaRPr lang="tr-TR" sz="3200" dirty="0"/>
          </a:p>
        </p:txBody>
      </p:sp>
      <p:sp>
        <p:nvSpPr>
          <p:cNvPr id="8" name="İçerik Yer Tutucusu 7"/>
          <p:cNvSpPr>
            <a:spLocks noGrp="1"/>
          </p:cNvSpPr>
          <p:nvPr>
            <p:ph idx="1"/>
          </p:nvPr>
        </p:nvSpPr>
        <p:spPr/>
        <p:txBody>
          <a:bodyPr>
            <a:normAutofit/>
          </a:bodyPr>
          <a:lstStyle/>
          <a:p>
            <a:pPr algn="just">
              <a:buFont typeface="Wingdings" pitchFamily="2" charset="2"/>
              <a:buChar char="Ø"/>
            </a:pPr>
            <a:r>
              <a:rPr lang="tr-TR" sz="2800" dirty="0" smtClean="0"/>
              <a:t> İş </a:t>
            </a:r>
            <a:r>
              <a:rPr lang="tr-TR" sz="2800" dirty="0"/>
              <a:t>Fikirleri ile İlgili Piyasa </a:t>
            </a:r>
            <a:r>
              <a:rPr lang="tr-TR" sz="2800" dirty="0" smtClean="0"/>
              <a:t>Özellikleri</a:t>
            </a:r>
          </a:p>
          <a:p>
            <a:pPr algn="just">
              <a:buFont typeface="Wingdings" pitchFamily="2" charset="2"/>
              <a:buChar char="Ø"/>
            </a:pPr>
            <a:r>
              <a:rPr lang="tr-TR" sz="2800" dirty="0"/>
              <a:t>Kurulacak İşletmenin İlişki İçinde Olacağı Piyasalar ve Genel Özellikleri </a:t>
            </a:r>
            <a:endParaRPr lang="tr-TR" sz="2800" dirty="0" smtClean="0"/>
          </a:p>
          <a:p>
            <a:pPr algn="just">
              <a:buFont typeface="Wingdings" pitchFamily="2" charset="2"/>
              <a:buChar char="Ø"/>
            </a:pPr>
            <a:r>
              <a:rPr lang="tr-TR" sz="2800" dirty="0"/>
              <a:t>Ürün ya da Hizmetlerin Müşteri Kitlesi ve Talebin Özellikleri </a:t>
            </a:r>
            <a:endParaRPr lang="tr-TR" sz="2800" dirty="0" smtClean="0"/>
          </a:p>
          <a:p>
            <a:pPr algn="just">
              <a:buFont typeface="Wingdings" pitchFamily="2" charset="2"/>
              <a:buChar char="Ø"/>
            </a:pPr>
            <a:r>
              <a:rPr lang="tr-TR" sz="2800" dirty="0"/>
              <a:t>Ürün ve Hizmetlerin Sunumunu Yapan Diğer Firmalar ve Rekabet Ortamı </a:t>
            </a:r>
          </a:p>
          <a:p>
            <a:pPr algn="just">
              <a:buFont typeface="Wingdings" pitchFamily="2" charset="2"/>
              <a:buChar char="Ø"/>
            </a:pPr>
            <a:endParaRPr lang="tr-TR" sz="28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41</a:t>
            </a:fld>
            <a:endParaRPr lang="tr-TR"/>
          </a:p>
        </p:txBody>
      </p:sp>
    </p:spTree>
    <p:extLst>
      <p:ext uri="{BB962C8B-B14F-4D97-AF65-F5344CB8AC3E}">
        <p14:creationId xmlns:p14="http://schemas.microsoft.com/office/powerpoint/2010/main" val="1443996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a:t>İŞ FİKRİ İÇİN BİLGİ-VERİ TOPLAMA</a:t>
            </a:r>
            <a:r>
              <a:rPr lang="tr-TR" sz="2800" b="1" dirty="0" smtClean="0"/>
              <a:t>/</a:t>
            </a:r>
            <a:r>
              <a:rPr lang="tr-TR" sz="2800" b="1" dirty="0"/>
              <a:t> İş Fikirleri Hakkında Bilgi Toplama Araçları </a:t>
            </a:r>
            <a:endParaRPr lang="tr-TR" sz="2800" dirty="0"/>
          </a:p>
        </p:txBody>
      </p:sp>
      <p:sp>
        <p:nvSpPr>
          <p:cNvPr id="8" name="İçerik Yer Tutucusu 7"/>
          <p:cNvSpPr>
            <a:spLocks noGrp="1"/>
          </p:cNvSpPr>
          <p:nvPr>
            <p:ph idx="1"/>
          </p:nvPr>
        </p:nvSpPr>
        <p:spPr/>
        <p:txBody>
          <a:bodyPr>
            <a:normAutofit/>
          </a:bodyPr>
          <a:lstStyle/>
          <a:p>
            <a:pPr marL="0" indent="0" algn="just">
              <a:buNone/>
            </a:pPr>
            <a:r>
              <a:rPr lang="tr-TR" sz="2800" dirty="0"/>
              <a:t>Başarılı bir pazar araştırmasının temeli doğru veridir. Başarılı bir pazar araştırması, ticari başarıyla sonuçlanan büyük fikirlere öncülük eder. </a:t>
            </a:r>
          </a:p>
          <a:p>
            <a:pPr marL="0" indent="0" algn="just">
              <a:buNone/>
            </a:pPr>
            <a:r>
              <a:rPr lang="tr-TR" sz="2800" dirty="0"/>
              <a:t>Yeni iş kurmak isteyen kişilerin en dikkat etmeleri gereken konu mutlaka detaylı bir etüt çalışması yapmak olmalıdır. Detaylı araştırma yapılmadan açılan iş yerleri ne yazık ki kısa sürede büyük zararlar ederek kapanmaktadır. Bu nedenle iş fikri için bilgi ve veri toplama çok önemlidir.</a:t>
            </a:r>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42</a:t>
            </a:fld>
            <a:endParaRPr lang="tr-TR"/>
          </a:p>
        </p:txBody>
      </p:sp>
    </p:spTree>
    <p:extLst>
      <p:ext uri="{BB962C8B-B14F-4D97-AF65-F5344CB8AC3E}">
        <p14:creationId xmlns:p14="http://schemas.microsoft.com/office/powerpoint/2010/main" val="371084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FİKRİ İÇİN BİLGİ-VERİ TOPLAMA/ İş Fikirleri Hakkında Bilgi Toplama Araçları </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endParaRPr lang="tr-TR" sz="2800" dirty="0" smtClean="0"/>
          </a:p>
          <a:p>
            <a:pPr algn="just">
              <a:buFont typeface="Wingdings" pitchFamily="2" charset="2"/>
              <a:buChar char="Ø"/>
            </a:pPr>
            <a:r>
              <a:rPr lang="tr-TR" sz="2800" dirty="0" smtClean="0"/>
              <a:t>Basılı </a:t>
            </a:r>
            <a:r>
              <a:rPr lang="tr-TR" sz="2800" dirty="0"/>
              <a:t>Kaynakların/Yayınların Taranması </a:t>
            </a:r>
            <a:endParaRPr lang="tr-TR" sz="2800" dirty="0" smtClean="0"/>
          </a:p>
          <a:p>
            <a:pPr algn="just">
              <a:buFont typeface="Wingdings" pitchFamily="2" charset="2"/>
              <a:buChar char="Ø"/>
            </a:pPr>
            <a:r>
              <a:rPr lang="tr-TR" sz="2800" dirty="0"/>
              <a:t>İnternet Taraması </a:t>
            </a:r>
            <a:endParaRPr lang="tr-TR" sz="2800" dirty="0" smtClean="0"/>
          </a:p>
          <a:p>
            <a:pPr algn="just">
              <a:buFont typeface="Wingdings" pitchFamily="2" charset="2"/>
              <a:buChar char="Ø"/>
            </a:pPr>
            <a:r>
              <a:rPr lang="tr-TR" sz="2800" dirty="0"/>
              <a:t>Kurum ve Kişiler ile Görüşme </a:t>
            </a:r>
            <a:endParaRPr lang="tr-TR" sz="2800" dirty="0" smtClean="0"/>
          </a:p>
          <a:p>
            <a:pPr algn="just">
              <a:buFont typeface="Wingdings" pitchFamily="2" charset="2"/>
              <a:buChar char="Ø"/>
            </a:pPr>
            <a:r>
              <a:rPr lang="tr-TR" sz="2800" dirty="0"/>
              <a:t>Ulusal ve Uluslararası Stratejik Belgeler </a:t>
            </a:r>
            <a:endParaRPr lang="tr-TR" sz="2800" dirty="0" smtClean="0"/>
          </a:p>
          <a:p>
            <a:pPr algn="just">
              <a:buFont typeface="Wingdings" pitchFamily="2" charset="2"/>
              <a:buChar char="Ø"/>
            </a:pPr>
            <a:r>
              <a:rPr lang="tr-TR" sz="2800" dirty="0"/>
              <a:t>Anket Form vb. Araçlar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43</a:t>
            </a:fld>
            <a:endParaRPr lang="tr-TR"/>
          </a:p>
        </p:txBody>
      </p:sp>
    </p:spTree>
    <p:extLst>
      <p:ext uri="{BB962C8B-B14F-4D97-AF65-F5344CB8AC3E}">
        <p14:creationId xmlns:p14="http://schemas.microsoft.com/office/powerpoint/2010/main" val="409034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FİKRİ İÇİN BİLGİ-VERİ TOPLAMA</a:t>
            </a:r>
            <a:r>
              <a:rPr lang="tr-TR" sz="3200" b="1" dirty="0" smtClean="0"/>
              <a:t>/</a:t>
            </a:r>
            <a:r>
              <a:rPr lang="tr-TR" sz="3200" b="1" dirty="0"/>
              <a:t> Toplanan Bilgilerin Analizi ve Yorumlanması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Mümkün ise iş yeri açmak için veri toplanması ve rapor hazırlanması, bu alanda uzman olan firmalara yaptırılmalı ve bu araştırma sonuçlarında karar verilmelidir. İş yeri açmadan önce yine bir muhasebeciye başvuruda bulunularak bu işin yasal yükümlülükler için gereken maddi tutar öğrenilmelidir. İş yeri açmaya karar verdiğiniz anda yine bir muhasebeci ile anlaşarak gerekli mali işlemleri başlatmanız olası maddi cezalardan korunmanızı sağlayacaktır.</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44</a:t>
            </a:fld>
            <a:endParaRPr lang="tr-TR"/>
          </a:p>
        </p:txBody>
      </p:sp>
    </p:spTree>
    <p:extLst>
      <p:ext uri="{BB962C8B-B14F-4D97-AF65-F5344CB8AC3E}">
        <p14:creationId xmlns:p14="http://schemas.microsoft.com/office/powerpoint/2010/main" val="2119298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nn-NO" dirty="0"/>
              <a:t>4. GİRİŞİM FİKRİNE KARAR VERME</a:t>
            </a:r>
            <a:endParaRPr lang="tr-TR"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45</a:t>
            </a:fld>
            <a:endParaRPr lang="tr-TR"/>
          </a:p>
        </p:txBody>
      </p:sp>
    </p:spTree>
    <p:extLst>
      <p:ext uri="{BB962C8B-B14F-4D97-AF65-F5344CB8AC3E}">
        <p14:creationId xmlns:p14="http://schemas.microsoft.com/office/powerpoint/2010/main" val="294039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nn-NO" sz="3200" b="1" dirty="0" smtClean="0"/>
              <a:t>GİRİŞİM </a:t>
            </a:r>
            <a:r>
              <a:rPr lang="nn-NO" sz="3200" b="1" dirty="0"/>
              <a:t>FİKRİNE KARAR </a:t>
            </a:r>
            <a:r>
              <a:rPr lang="nn-NO" sz="3200" b="1" dirty="0" smtClean="0"/>
              <a:t>VERME</a:t>
            </a:r>
            <a:r>
              <a:rPr lang="tr-TR" sz="3200" b="1" dirty="0" smtClean="0"/>
              <a:t>/</a:t>
            </a:r>
            <a:r>
              <a:rPr lang="tr-TR" sz="3200" b="1" dirty="0"/>
              <a:t> GZFT (SWOT) Analizinin Unsurları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SWOT Analizi, örgütün faaliyette bulunduğu çevreyi anlamak ve yönetmek üzere topladığı bilgileri kullanarak sistematik olarak kendisini değerlendirmesi olarak tanımlanabilir. </a:t>
            </a:r>
          </a:p>
          <a:p>
            <a:pPr marL="0" indent="0" algn="just">
              <a:buNone/>
            </a:pPr>
            <a:r>
              <a:rPr lang="tr-TR" sz="2800" dirty="0"/>
              <a:t>İşletmenin sektördeki rakiplerine oranla üstünlük (</a:t>
            </a:r>
            <a:r>
              <a:rPr lang="tr-TR" sz="2800" dirty="0" err="1"/>
              <a:t>Strengths</a:t>
            </a:r>
            <a:r>
              <a:rPr lang="tr-TR" sz="2800" dirty="0"/>
              <a:t>) ve zayıflıkları (</a:t>
            </a:r>
            <a:r>
              <a:rPr lang="tr-TR" sz="2800" dirty="0" err="1"/>
              <a:t>Weaknesses</a:t>
            </a:r>
            <a:r>
              <a:rPr lang="tr-TR" sz="2800" dirty="0"/>
              <a:t>) ile işletmenin içinde bulunduğu çevredeki fırsatlar (</a:t>
            </a:r>
            <a:r>
              <a:rPr lang="tr-TR" sz="2800" dirty="0" err="1"/>
              <a:t>Opportunities</a:t>
            </a:r>
            <a:r>
              <a:rPr lang="tr-TR" sz="2800" dirty="0"/>
              <a:t>) ve tehditleri (</a:t>
            </a:r>
            <a:r>
              <a:rPr lang="tr-TR" sz="2800" dirty="0" err="1"/>
              <a:t>Threats</a:t>
            </a:r>
            <a:r>
              <a:rPr lang="tr-TR" sz="2800" dirty="0"/>
              <a:t>) tanımlayan bir analiz sürecidir.</a:t>
            </a:r>
          </a:p>
        </p:txBody>
      </p:sp>
      <p:sp>
        <p:nvSpPr>
          <p:cNvPr id="4" name="Veri Yer Tutucusu 3"/>
          <p:cNvSpPr>
            <a:spLocks noGrp="1"/>
          </p:cNvSpPr>
          <p:nvPr>
            <p:ph type="dt" sz="half" idx="10"/>
          </p:nvPr>
        </p:nvSpPr>
        <p:spPr/>
        <p:txBody>
          <a:bodyPr/>
          <a:lstStyle/>
          <a:p>
            <a:fld id="{4BE89389-2AD0-41CA-A85B-BA828A24BEB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46</a:t>
            </a:fld>
            <a:endParaRPr lang="tr-TR"/>
          </a:p>
        </p:txBody>
      </p:sp>
    </p:spTree>
    <p:extLst>
      <p:ext uri="{BB962C8B-B14F-4D97-AF65-F5344CB8AC3E}">
        <p14:creationId xmlns:p14="http://schemas.microsoft.com/office/powerpoint/2010/main" val="3831538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nn-NO" sz="3200" b="1" dirty="0"/>
              <a:t>GİRİŞİM FİKRİNE KARAR VERME</a:t>
            </a:r>
            <a:r>
              <a:rPr lang="tr-TR" sz="3200" b="1" dirty="0"/>
              <a:t>/ GZFT (SWOT) Analizinin Unsurları </a:t>
            </a:r>
            <a:endParaRPr lang="tr-TR" sz="32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47</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1412776"/>
            <a:ext cx="4536504"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987824" y="5589240"/>
            <a:ext cx="3414781" cy="369332"/>
          </a:xfrm>
          <a:prstGeom prst="rect">
            <a:avLst/>
          </a:prstGeom>
        </p:spPr>
        <p:txBody>
          <a:bodyPr wrap="none">
            <a:spAutoFit/>
          </a:bodyPr>
          <a:lstStyle/>
          <a:p>
            <a:r>
              <a:rPr lang="tr-TR" b="1" dirty="0"/>
              <a:t>GZFT (SWOT) Analizinin Unsurları </a:t>
            </a:r>
            <a:endParaRPr lang="tr-TR" dirty="0"/>
          </a:p>
        </p:txBody>
      </p:sp>
    </p:spTree>
    <p:extLst>
      <p:ext uri="{BB962C8B-B14F-4D97-AF65-F5344CB8AC3E}">
        <p14:creationId xmlns:p14="http://schemas.microsoft.com/office/powerpoint/2010/main" val="3655578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nn-NO" sz="3200" b="1" dirty="0"/>
              <a:t>GİRİŞİM FİKRİNE KARAR VERME</a:t>
            </a:r>
            <a:r>
              <a:rPr lang="tr-TR" sz="3200" b="1" dirty="0"/>
              <a:t>/ GZFT (SWOT) Analizinin Unsurları </a:t>
            </a:r>
            <a:endParaRPr lang="tr-TR" sz="32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48</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2" cy="44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744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nn-NO" sz="3200" b="1" dirty="0"/>
              <a:t>GİRİŞİM FİKRİNE KARAR VERME</a:t>
            </a:r>
            <a:r>
              <a:rPr lang="tr-TR" sz="3200" b="1" dirty="0"/>
              <a:t>/ GZFT (SWOT) Analizinin Unsurları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SWOT Analizi, diğer adı ile TOWS Matrisi önceden belirlenmiş bir konu dâhilinde karar alma aşamasında yardımcı bir araç olarak kullanılır. Analizin temel amacı karar verme aşamasında konu ile ilgili kuvvetli veya zayıf, avantajlı veya dezavantajlı noktaların beraberce görülebilmesini sağlamaktır.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49</a:t>
            </a:fld>
            <a:endParaRPr lang="tr-TR"/>
          </a:p>
        </p:txBody>
      </p:sp>
    </p:spTree>
    <p:extLst>
      <p:ext uri="{BB962C8B-B14F-4D97-AF65-F5344CB8AC3E}">
        <p14:creationId xmlns:p14="http://schemas.microsoft.com/office/powerpoint/2010/main" val="2934821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Girişimcilik Tanımı</a:t>
            </a:r>
            <a:endParaRPr lang="tr-TR" sz="3200" dirty="0"/>
          </a:p>
        </p:txBody>
      </p:sp>
      <p:sp>
        <p:nvSpPr>
          <p:cNvPr id="3" name="İçerik Yer Tutucusu 2"/>
          <p:cNvSpPr>
            <a:spLocks noGrp="1"/>
          </p:cNvSpPr>
          <p:nvPr>
            <p:ph sz="half" idx="1"/>
          </p:nvPr>
        </p:nvSpPr>
        <p:spPr>
          <a:xfrm>
            <a:off x="457200" y="1600200"/>
            <a:ext cx="3754760" cy="4525963"/>
          </a:xfrm>
        </p:spPr>
        <p:txBody>
          <a:bodyPr/>
          <a:lstStyle/>
          <a:p>
            <a:endParaRPr lang="tr-TR" dirty="0"/>
          </a:p>
          <a:p>
            <a:pPr marL="0" indent="0" algn="ctr">
              <a:buNone/>
            </a:pPr>
            <a:endParaRPr lang="tr-TR" b="1" dirty="0" smtClean="0"/>
          </a:p>
          <a:p>
            <a:pPr marL="0" indent="0" algn="ctr">
              <a:buNone/>
            </a:pPr>
            <a:endParaRPr lang="tr-TR" b="1" dirty="0" smtClean="0"/>
          </a:p>
          <a:p>
            <a:pPr marL="0" indent="0" algn="ctr">
              <a:buNone/>
            </a:pPr>
            <a:r>
              <a:rPr lang="tr-TR" b="1" dirty="0" smtClean="0"/>
              <a:t>Girişimcilikte </a:t>
            </a:r>
            <a:r>
              <a:rPr lang="tr-TR" b="1" dirty="0"/>
              <a:t>üç temel faktör; </a:t>
            </a:r>
            <a:endParaRPr lang="tr-TR" b="1" dirty="0" smtClean="0"/>
          </a:p>
          <a:p>
            <a:pPr marL="0" indent="0" algn="ctr">
              <a:buNone/>
            </a:pPr>
            <a:r>
              <a:rPr lang="tr-TR" b="1" dirty="0" smtClean="0"/>
              <a:t>yetenek, </a:t>
            </a:r>
            <a:r>
              <a:rPr lang="tr-TR" b="1" dirty="0"/>
              <a:t>cesaret ve bilgidir. </a:t>
            </a:r>
          </a:p>
          <a:p>
            <a:pPr algn="ctr"/>
            <a:endParaRPr lang="tr-TR" b="1" dirty="0"/>
          </a:p>
        </p:txBody>
      </p:sp>
      <p:sp>
        <p:nvSpPr>
          <p:cNvPr id="4" name="Veri Yer Tutucusu 3"/>
          <p:cNvSpPr>
            <a:spLocks noGrp="1"/>
          </p:cNvSpPr>
          <p:nvPr>
            <p:ph type="dt" sz="half" idx="10"/>
          </p:nvPr>
        </p:nvSpPr>
        <p:spPr/>
        <p:txBody>
          <a:bodyPr/>
          <a:lstStyle/>
          <a:p>
            <a:fld id="{4ED9E66A-497D-469D-A011-ECB8C89B43AC}"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5</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44825"/>
            <a:ext cx="447446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668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nn-NO" sz="3200" b="1" dirty="0"/>
              <a:t>GİRİŞİM FİKRİNE KARAR VERME</a:t>
            </a:r>
            <a:r>
              <a:rPr lang="tr-TR" sz="3200" b="1" dirty="0"/>
              <a:t>/ GZFT (SWOT) Analizinin Unsurları </a:t>
            </a:r>
            <a:endParaRPr lang="tr-TR" sz="3200" dirty="0"/>
          </a:p>
        </p:txBody>
      </p:sp>
      <p:sp>
        <p:nvSpPr>
          <p:cNvPr id="8" name="İçerik Yer Tutucusu 7"/>
          <p:cNvSpPr>
            <a:spLocks noGrp="1"/>
          </p:cNvSpPr>
          <p:nvPr>
            <p:ph sz="half" idx="1"/>
          </p:nvPr>
        </p:nvSpPr>
        <p:spPr>
          <a:xfrm>
            <a:off x="457200" y="1600200"/>
            <a:ext cx="4474840" cy="4525963"/>
          </a:xfrm>
        </p:spPr>
        <p:txBody>
          <a:bodyPr>
            <a:normAutofit/>
          </a:bodyPr>
          <a:lstStyle/>
          <a:p>
            <a:pPr marL="0" indent="0" algn="just">
              <a:buNone/>
            </a:pPr>
            <a:r>
              <a:rPr lang="tr-TR" dirty="0"/>
              <a:t>Kurumsal strateji ve konumlanma açısından başvurulan bir yöntem olan SWOT Analizi, ilk başta ifade edildiği gibi, firma, kurum, örgüt vs. gibi bir organizasyonun iç-dış durumunun etraflıca incelenip değerlendirildiği bir analiz uygulamasıdır.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50</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56792"/>
            <a:ext cx="367240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6234747" y="5589240"/>
            <a:ext cx="1505605" cy="369332"/>
          </a:xfrm>
          <a:prstGeom prst="rect">
            <a:avLst/>
          </a:prstGeom>
        </p:spPr>
        <p:txBody>
          <a:bodyPr wrap="none">
            <a:spAutoFit/>
          </a:bodyPr>
          <a:lstStyle/>
          <a:p>
            <a:r>
              <a:rPr lang="tr-TR" b="1" dirty="0"/>
              <a:t>SWOT Analizi </a:t>
            </a:r>
            <a:endParaRPr lang="tr-TR" dirty="0"/>
          </a:p>
        </p:txBody>
      </p:sp>
    </p:spTree>
    <p:extLst>
      <p:ext uri="{BB962C8B-B14F-4D97-AF65-F5344CB8AC3E}">
        <p14:creationId xmlns:p14="http://schemas.microsoft.com/office/powerpoint/2010/main" val="582878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t/>
            </a:r>
            <a:br>
              <a:rPr lang="tr-TR" sz="2800" dirty="0"/>
            </a:br>
            <a:r>
              <a:rPr lang="nn-NO" sz="2800" b="1" dirty="0"/>
              <a:t>GİRİŞİM FİKRİNE KARAR VERME</a:t>
            </a:r>
            <a:r>
              <a:rPr lang="tr-TR" sz="2800" b="1" dirty="0" smtClean="0"/>
              <a:t>/</a:t>
            </a:r>
            <a:r>
              <a:rPr lang="tr-TR" sz="2800" b="1" dirty="0"/>
              <a:t>GZFT (SWOT) Analizinin Unsurları </a:t>
            </a:r>
            <a:endParaRPr lang="tr-TR" sz="2800" dirty="0"/>
          </a:p>
        </p:txBody>
      </p:sp>
      <p:sp>
        <p:nvSpPr>
          <p:cNvPr id="3" name="İçerik Yer Tutucusu 2"/>
          <p:cNvSpPr>
            <a:spLocks noGrp="1"/>
          </p:cNvSpPr>
          <p:nvPr>
            <p:ph sz="half" idx="1"/>
          </p:nvPr>
        </p:nvSpPr>
        <p:spPr/>
        <p:txBody>
          <a:bodyPr>
            <a:normAutofit lnSpcReduction="10000"/>
          </a:bodyPr>
          <a:lstStyle/>
          <a:p>
            <a:pPr algn="just">
              <a:buFont typeface="Wingdings" pitchFamily="2" charset="2"/>
              <a:buChar char="Ø"/>
            </a:pPr>
            <a:r>
              <a:rPr lang="tr-TR" dirty="0" smtClean="0"/>
              <a:t>SWOT </a:t>
            </a:r>
            <a:r>
              <a:rPr lang="tr-TR" dirty="0"/>
              <a:t>kısaltmasının açılımı </a:t>
            </a:r>
            <a:r>
              <a:rPr lang="tr-TR" dirty="0" err="1"/>
              <a:t>Strengths</a:t>
            </a:r>
            <a:r>
              <a:rPr lang="tr-TR" dirty="0"/>
              <a:t> (Üstünlükler), </a:t>
            </a:r>
          </a:p>
          <a:p>
            <a:pPr algn="just">
              <a:buFont typeface="Wingdings" pitchFamily="2" charset="2"/>
              <a:buChar char="Ø"/>
            </a:pPr>
            <a:r>
              <a:rPr lang="tr-TR" dirty="0" err="1" smtClean="0"/>
              <a:t>Weaknesses</a:t>
            </a:r>
            <a:r>
              <a:rPr lang="tr-TR" dirty="0" smtClean="0"/>
              <a:t> </a:t>
            </a:r>
            <a:r>
              <a:rPr lang="tr-TR" dirty="0"/>
              <a:t>(Zayıflıklar), </a:t>
            </a:r>
          </a:p>
          <a:p>
            <a:pPr algn="just">
              <a:buFont typeface="Wingdings" pitchFamily="2" charset="2"/>
              <a:buChar char="Ø"/>
            </a:pPr>
            <a:r>
              <a:rPr lang="tr-TR" dirty="0" err="1" smtClean="0"/>
              <a:t>Opportunities</a:t>
            </a:r>
            <a:r>
              <a:rPr lang="tr-TR" dirty="0" smtClean="0"/>
              <a:t> </a:t>
            </a:r>
            <a:r>
              <a:rPr lang="tr-TR" dirty="0"/>
              <a:t>(Fırsatlar), </a:t>
            </a:r>
          </a:p>
          <a:p>
            <a:pPr algn="just">
              <a:buFont typeface="Wingdings" pitchFamily="2" charset="2"/>
              <a:buChar char="Ø"/>
            </a:pPr>
            <a:r>
              <a:rPr lang="tr-TR" dirty="0" err="1" smtClean="0"/>
              <a:t>Threats</a:t>
            </a:r>
            <a:r>
              <a:rPr lang="tr-TR" dirty="0" smtClean="0"/>
              <a:t> </a:t>
            </a:r>
            <a:r>
              <a:rPr lang="tr-TR" dirty="0"/>
              <a:t>(Tehditler) şeklindedir. </a:t>
            </a:r>
          </a:p>
          <a:p>
            <a:pPr algn="just"/>
            <a:endParaRPr lang="tr-TR" dirty="0"/>
          </a:p>
        </p:txBody>
      </p:sp>
      <p:sp>
        <p:nvSpPr>
          <p:cNvPr id="4" name="İçerik Yer Tutucusu 3"/>
          <p:cNvSpPr>
            <a:spLocks noGrp="1"/>
          </p:cNvSpPr>
          <p:nvPr>
            <p:ph sz="half" idx="2"/>
          </p:nvPr>
        </p:nvSpPr>
        <p:spPr/>
        <p:txBody>
          <a:bodyPr>
            <a:normAutofit lnSpcReduction="10000"/>
          </a:bodyPr>
          <a:lstStyle/>
          <a:p>
            <a:pPr marL="0" indent="0" algn="just">
              <a:buNone/>
            </a:pPr>
            <a:r>
              <a:rPr lang="tr-TR" dirty="0"/>
              <a:t>Dört kapsamlı bir analiz alanını ifade etmektedir. Kısaca SWOT Analizi, iç ve dış durum değerlendirmesini içeren ve yönetim açısından şu anki konumu ve önünü görebilme açılarından büyük kolaylık sağlayan stratejik bir yönetim uygulamasıdır.</a:t>
            </a:r>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51</a:t>
            </a:fld>
            <a:endParaRPr lang="tr-TR"/>
          </a:p>
        </p:txBody>
      </p:sp>
    </p:spTree>
    <p:extLst>
      <p:ext uri="{BB962C8B-B14F-4D97-AF65-F5344CB8AC3E}">
        <p14:creationId xmlns:p14="http://schemas.microsoft.com/office/powerpoint/2010/main" val="2308112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nn-NO" sz="3200" b="1" dirty="0"/>
              <a:t>GİRİŞİM FİKRİNE KARAR VERME</a:t>
            </a:r>
            <a:r>
              <a:rPr lang="tr-TR" sz="3200" b="1" dirty="0"/>
              <a:t>/ </a:t>
            </a:r>
            <a:r>
              <a:rPr lang="tr-TR" sz="3200" b="1" dirty="0" smtClean="0"/>
              <a:t>Değerlendirme </a:t>
            </a:r>
            <a:r>
              <a:rPr lang="tr-TR" sz="3200" b="1" dirty="0"/>
              <a:t>ve Karar Verme </a:t>
            </a:r>
            <a:endParaRPr lang="tr-TR" sz="3200" dirty="0"/>
          </a:p>
        </p:txBody>
      </p:sp>
      <p:sp>
        <p:nvSpPr>
          <p:cNvPr id="8" name="İçerik Yer Tutucusu 7"/>
          <p:cNvSpPr>
            <a:spLocks noGrp="1"/>
          </p:cNvSpPr>
          <p:nvPr>
            <p:ph idx="1"/>
          </p:nvPr>
        </p:nvSpPr>
        <p:spPr/>
        <p:txBody>
          <a:bodyPr>
            <a:normAutofit/>
          </a:bodyPr>
          <a:lstStyle/>
          <a:p>
            <a:pPr marL="0" indent="0" algn="just">
              <a:buNone/>
            </a:pPr>
            <a:r>
              <a:rPr lang="tr-TR" sz="2800" dirty="0"/>
              <a:t>SWOT Analizi başlangıcında analiz süresince değerlendirilecek konu kesinlikle net bir şekilde tanımlanmalıdır. Soyut, genel konular üzerine yapılacak bir SWOT Analizinin faydası olmayacaktır. </a:t>
            </a:r>
          </a:p>
          <a:p>
            <a:pPr marL="0" indent="0" algn="just">
              <a:buNone/>
            </a:pPr>
            <a:r>
              <a:rPr lang="tr-TR" sz="2800" dirty="0"/>
              <a:t>İşletmelerde uygulanan SWOT analizlerinde genellikle nominal grup tekniğinden yararlanılmaktadır</a:t>
            </a:r>
            <a:r>
              <a:rPr lang="tr-TR" sz="2800" dirty="0" smtClean="0"/>
              <a:t>.</a:t>
            </a:r>
          </a:p>
          <a:p>
            <a:pPr marL="0" indent="0" algn="just">
              <a:buNone/>
            </a:pPr>
            <a:r>
              <a:rPr lang="tr-TR" sz="2800" dirty="0"/>
              <a:t>SWOT Analizi, işletme başarısına etki eden faktörlerin belirlenerek yorumlanmasını ve geleceğe yönelik stratejik kararlar alınmasını sağlar.</a:t>
            </a:r>
          </a:p>
        </p:txBody>
      </p:sp>
      <p:sp>
        <p:nvSpPr>
          <p:cNvPr id="5" name="Veri Yer Tutucusu 4"/>
          <p:cNvSpPr>
            <a:spLocks noGrp="1"/>
          </p:cNvSpPr>
          <p:nvPr>
            <p:ph type="dt" sz="half" idx="10"/>
          </p:nvPr>
        </p:nvSpPr>
        <p:spPr/>
        <p:txBody>
          <a:bodyPr/>
          <a:lstStyle/>
          <a:p>
            <a:fld id="{12A0F7D4-3A7B-4B1A-B42A-157CC94FE6AD}"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52</a:t>
            </a:fld>
            <a:endParaRPr lang="tr-TR"/>
          </a:p>
        </p:txBody>
      </p:sp>
    </p:spTree>
    <p:extLst>
      <p:ext uri="{BB962C8B-B14F-4D97-AF65-F5344CB8AC3E}">
        <p14:creationId xmlns:p14="http://schemas.microsoft.com/office/powerpoint/2010/main" val="668943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nn-NO" sz="3200" b="1" dirty="0"/>
              <a:t>GİRİŞİM FİKRİNE KARAR VERME</a:t>
            </a:r>
            <a:r>
              <a:rPr lang="tr-TR" sz="3200" b="1" dirty="0"/>
              <a:t>/ Değerlendirme ve Karar Verme </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dirty="0"/>
              <a:t>Güçlü Yönler ile Çevre Fırsatları İçin Uygun Stratejiler </a:t>
            </a:r>
            <a:endParaRPr lang="tr-TR" sz="2800" dirty="0" smtClean="0"/>
          </a:p>
          <a:p>
            <a:pPr algn="just">
              <a:buFont typeface="Wingdings" pitchFamily="2" charset="2"/>
              <a:buChar char="Ø"/>
            </a:pPr>
            <a:r>
              <a:rPr lang="tr-TR" sz="2800" dirty="0"/>
              <a:t>Zayıf Yönler ile Çevredeki Fırsatlara Yönelik Alternatif Stratejiler </a:t>
            </a:r>
            <a:endParaRPr lang="tr-TR" sz="2800" dirty="0" smtClean="0"/>
          </a:p>
          <a:p>
            <a:pPr algn="just">
              <a:buFont typeface="Wingdings" pitchFamily="2" charset="2"/>
              <a:buChar char="Ø"/>
            </a:pPr>
            <a:r>
              <a:rPr lang="tr-TR" sz="2800" dirty="0"/>
              <a:t>Dış Tehditlere Karşı Firmanın Güçlü Yönleri ile Uygun Savunma ve Karşılama Stratejileri </a:t>
            </a:r>
            <a:endParaRPr lang="tr-TR" sz="2800" dirty="0" smtClean="0"/>
          </a:p>
          <a:p>
            <a:pPr algn="just">
              <a:buFont typeface="Wingdings" pitchFamily="2" charset="2"/>
              <a:buChar char="Ø"/>
            </a:pPr>
            <a:r>
              <a:rPr lang="tr-TR" sz="2800" dirty="0"/>
              <a:t>Dış Tehditlere Karşı Firmanın Zayıf Yönleri ile İlgili Alternatif Stratejileri </a:t>
            </a:r>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53</a:t>
            </a:fld>
            <a:endParaRPr lang="tr-TR"/>
          </a:p>
        </p:txBody>
      </p:sp>
    </p:spTree>
    <p:extLst>
      <p:ext uri="{BB962C8B-B14F-4D97-AF65-F5344CB8AC3E}">
        <p14:creationId xmlns:p14="http://schemas.microsoft.com/office/powerpoint/2010/main" val="4225098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nn-NO" sz="3200" b="1" dirty="0"/>
              <a:t>GİRİŞİM FİKRİNE KARAR VERME</a:t>
            </a:r>
            <a:r>
              <a:rPr lang="tr-TR" sz="3200" b="1" dirty="0"/>
              <a:t>/ Değerlendirme ve Karar Verme </a:t>
            </a:r>
            <a:endParaRPr lang="tr-TR" sz="3200" dirty="0"/>
          </a:p>
        </p:txBody>
      </p:sp>
      <p:sp>
        <p:nvSpPr>
          <p:cNvPr id="4" name="Veri Yer Tutucusu 3"/>
          <p:cNvSpPr>
            <a:spLocks noGrp="1"/>
          </p:cNvSpPr>
          <p:nvPr>
            <p:ph type="dt" sz="half" idx="10"/>
          </p:nvPr>
        </p:nvSpPr>
        <p:spPr/>
        <p:txBody>
          <a:bodyPr/>
          <a:lstStyle/>
          <a:p>
            <a:fld id="{80D9D5C6-B2BA-42EB-A49D-B746DF4998D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54</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440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527579" y="5822256"/>
            <a:ext cx="2088842" cy="369332"/>
          </a:xfrm>
          <a:prstGeom prst="rect">
            <a:avLst/>
          </a:prstGeom>
        </p:spPr>
        <p:txBody>
          <a:bodyPr wrap="none">
            <a:spAutoFit/>
          </a:bodyPr>
          <a:lstStyle/>
          <a:p>
            <a:r>
              <a:rPr lang="tr-TR" b="1" dirty="0"/>
              <a:t>SWOT Analiz formu </a:t>
            </a:r>
            <a:endParaRPr lang="tr-TR" dirty="0"/>
          </a:p>
        </p:txBody>
      </p:sp>
    </p:spTree>
    <p:extLst>
      <p:ext uri="{BB962C8B-B14F-4D97-AF65-F5344CB8AC3E}">
        <p14:creationId xmlns:p14="http://schemas.microsoft.com/office/powerpoint/2010/main" val="292253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Girişimcilik Tanımı</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Girişimci olabilmek için, bilinçlenme, deneyim, kendine güven, cesaret, öngörü ve atılım gerekmektedir. </a:t>
            </a:r>
          </a:p>
          <a:p>
            <a:pPr algn="just"/>
            <a:r>
              <a:rPr lang="tr-TR" sz="2800" dirty="0" smtClean="0"/>
              <a:t>Beklemek </a:t>
            </a:r>
            <a:r>
              <a:rPr lang="tr-TR" sz="2800" dirty="0"/>
              <a:t>yerine, </a:t>
            </a:r>
            <a:r>
              <a:rPr lang="tr-TR" sz="2800" b="1" dirty="0"/>
              <a:t>aktivasyon• </a:t>
            </a:r>
            <a:endParaRPr lang="tr-TR" sz="2800" dirty="0"/>
          </a:p>
          <a:p>
            <a:pPr algn="just"/>
            <a:r>
              <a:rPr lang="tr-TR" sz="2800" dirty="0" smtClean="0"/>
              <a:t>Durmak </a:t>
            </a:r>
            <a:r>
              <a:rPr lang="tr-TR" sz="2800" dirty="0"/>
              <a:t>yerine, </a:t>
            </a:r>
            <a:r>
              <a:rPr lang="tr-TR" sz="2800" b="1" dirty="0"/>
              <a:t>koşmak• </a:t>
            </a:r>
            <a:endParaRPr lang="tr-TR" sz="2800" dirty="0"/>
          </a:p>
          <a:p>
            <a:pPr algn="just"/>
            <a:r>
              <a:rPr lang="tr-TR" sz="2800" dirty="0" smtClean="0"/>
              <a:t>Temkinli </a:t>
            </a:r>
            <a:r>
              <a:rPr lang="tr-TR" sz="2800" dirty="0"/>
              <a:t>olmak yerine, </a:t>
            </a:r>
            <a:r>
              <a:rPr lang="tr-TR" sz="2800" b="1" dirty="0"/>
              <a:t>kontrollü risk• </a:t>
            </a:r>
            <a:endParaRPr lang="tr-TR" sz="2800" dirty="0"/>
          </a:p>
          <a:p>
            <a:pPr algn="just"/>
            <a:r>
              <a:rPr lang="tr-TR" sz="2800" dirty="0" smtClean="0"/>
              <a:t>Çekinmek </a:t>
            </a:r>
            <a:r>
              <a:rPr lang="tr-TR" sz="2800" dirty="0"/>
              <a:t>yerine, </a:t>
            </a:r>
            <a:r>
              <a:rPr lang="tr-TR" sz="2800" b="1" dirty="0"/>
              <a:t>cesaretli atılım• </a:t>
            </a:r>
            <a:endParaRPr lang="tr-TR" sz="2800" dirty="0"/>
          </a:p>
          <a:p>
            <a:pPr algn="just"/>
            <a:r>
              <a:rPr lang="tr-TR" sz="2800" dirty="0" smtClean="0"/>
              <a:t>Yılmak </a:t>
            </a:r>
            <a:r>
              <a:rPr lang="tr-TR" sz="2800" dirty="0"/>
              <a:t>yerine, </a:t>
            </a:r>
            <a:r>
              <a:rPr lang="tr-TR" sz="2800" b="1" dirty="0"/>
              <a:t>baş etmek• </a:t>
            </a:r>
            <a:r>
              <a:rPr lang="tr-TR" sz="2800" dirty="0"/>
              <a:t>özelliklerini girişimciler taşımalıdır. </a:t>
            </a:r>
          </a:p>
          <a:p>
            <a:pPr algn="just"/>
            <a:endParaRPr lang="tr-TR" sz="2800" dirty="0"/>
          </a:p>
        </p:txBody>
      </p:sp>
      <p:sp>
        <p:nvSpPr>
          <p:cNvPr id="4" name="Veri Yer Tutucusu 3"/>
          <p:cNvSpPr>
            <a:spLocks noGrp="1"/>
          </p:cNvSpPr>
          <p:nvPr>
            <p:ph type="dt" sz="half" idx="10"/>
          </p:nvPr>
        </p:nvSpPr>
        <p:spPr/>
        <p:txBody>
          <a:bodyPr/>
          <a:lstStyle/>
          <a:p>
            <a:fld id="{6393F141-8441-4224-8E95-5B49A2B50147}"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6</a:t>
            </a:fld>
            <a:endParaRPr lang="tr-TR"/>
          </a:p>
        </p:txBody>
      </p:sp>
    </p:spTree>
    <p:extLst>
      <p:ext uri="{BB962C8B-B14F-4D97-AF65-F5344CB8AC3E}">
        <p14:creationId xmlns:p14="http://schemas.microsoft.com/office/powerpoint/2010/main" val="3071443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Girişimcinin </a:t>
            </a:r>
            <a:r>
              <a:rPr lang="tr-TR" sz="3200" b="1" dirty="0"/>
              <a:t>Özellikleri </a:t>
            </a:r>
            <a:endParaRPr lang="tr-TR" sz="3200" dirty="0"/>
          </a:p>
        </p:txBody>
      </p:sp>
      <p:sp>
        <p:nvSpPr>
          <p:cNvPr id="8" name="İçerik Yer Tutucusu 7"/>
          <p:cNvSpPr>
            <a:spLocks noGrp="1"/>
          </p:cNvSpPr>
          <p:nvPr>
            <p:ph idx="1"/>
          </p:nvPr>
        </p:nvSpPr>
        <p:spPr/>
        <p:txBody>
          <a:bodyPr>
            <a:normAutofit fontScale="77500" lnSpcReduction="20000"/>
          </a:bodyPr>
          <a:lstStyle/>
          <a:p>
            <a:pPr marL="0" indent="0" algn="just">
              <a:buNone/>
            </a:pPr>
            <a:r>
              <a:rPr lang="tr-TR" dirty="0"/>
              <a:t>Girişimcilik karakteri üzerine yapılan araştırmalara göre bazı özel kişilik karakterleri aşağıdaki şekilde sıralanabilir: </a:t>
            </a:r>
          </a:p>
          <a:p>
            <a:pPr algn="just"/>
            <a:r>
              <a:rPr lang="tr-TR" dirty="0" smtClean="0"/>
              <a:t> </a:t>
            </a:r>
            <a:r>
              <a:rPr lang="tr-TR" dirty="0"/>
              <a:t>Hayal gücü, vizyon ve öngörü </a:t>
            </a:r>
          </a:p>
          <a:p>
            <a:pPr algn="just"/>
            <a:r>
              <a:rPr lang="tr-TR" dirty="0" smtClean="0"/>
              <a:t> </a:t>
            </a:r>
            <a:r>
              <a:rPr lang="tr-TR" dirty="0"/>
              <a:t>Esneklik </a:t>
            </a:r>
          </a:p>
          <a:p>
            <a:pPr algn="just"/>
            <a:r>
              <a:rPr lang="tr-TR" dirty="0" smtClean="0"/>
              <a:t> </a:t>
            </a:r>
            <a:r>
              <a:rPr lang="tr-TR" dirty="0"/>
              <a:t>Başarı ile yetinmeyen ve yeni yarışlar için hazırlanan güdülenme </a:t>
            </a:r>
          </a:p>
          <a:p>
            <a:pPr algn="just"/>
            <a:r>
              <a:rPr lang="tr-TR" dirty="0" smtClean="0"/>
              <a:t> </a:t>
            </a:r>
            <a:r>
              <a:rPr lang="tr-TR" dirty="0"/>
              <a:t>Başarısızlığı kabul etmeyen kişilik </a:t>
            </a:r>
          </a:p>
          <a:p>
            <a:pPr algn="just"/>
            <a:r>
              <a:rPr lang="tr-TR" dirty="0" smtClean="0"/>
              <a:t> </a:t>
            </a:r>
            <a:r>
              <a:rPr lang="tr-TR" dirty="0"/>
              <a:t>Başarı ihtiyacı </a:t>
            </a:r>
          </a:p>
          <a:p>
            <a:pPr algn="just"/>
            <a:r>
              <a:rPr lang="tr-TR" dirty="0" smtClean="0"/>
              <a:t> </a:t>
            </a:r>
            <a:r>
              <a:rPr lang="tr-TR" dirty="0"/>
              <a:t>Risk üstlenme </a:t>
            </a:r>
          </a:p>
          <a:p>
            <a:pPr algn="just"/>
            <a:r>
              <a:rPr lang="tr-TR" dirty="0" smtClean="0"/>
              <a:t> </a:t>
            </a:r>
            <a:r>
              <a:rPr lang="tr-TR" dirty="0"/>
              <a:t>Cesaret </a:t>
            </a:r>
          </a:p>
          <a:p>
            <a:pPr algn="just"/>
            <a:r>
              <a:rPr lang="tr-TR" dirty="0" smtClean="0"/>
              <a:t> </a:t>
            </a:r>
            <a:r>
              <a:rPr lang="tr-TR" dirty="0"/>
              <a:t>Yüksek kontrol yeteneği </a:t>
            </a:r>
          </a:p>
          <a:p>
            <a:pPr algn="just"/>
            <a:r>
              <a:rPr lang="tr-TR" dirty="0" smtClean="0"/>
              <a:t> </a:t>
            </a:r>
            <a:r>
              <a:rPr lang="tr-TR" dirty="0"/>
              <a:t>Yenilikçilik </a:t>
            </a:r>
          </a:p>
          <a:p>
            <a:pPr algn="just"/>
            <a:endParaRPr lang="tr-TR" dirty="0"/>
          </a:p>
        </p:txBody>
      </p:sp>
      <p:sp>
        <p:nvSpPr>
          <p:cNvPr id="5" name="Veri Yer Tutucusu 4"/>
          <p:cNvSpPr>
            <a:spLocks noGrp="1"/>
          </p:cNvSpPr>
          <p:nvPr>
            <p:ph type="dt" sz="half" idx="10"/>
          </p:nvPr>
        </p:nvSpPr>
        <p:spPr/>
        <p:txBody>
          <a:bodyPr/>
          <a:lstStyle/>
          <a:p>
            <a:fld id="{F31260A0-6CDD-4409-B15C-8C46E783A022}"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GİRİŞİMCİLİKTE FİKİRLER ÜRETME / Öğr.Gör.Caner BULUT</a:t>
            </a:r>
            <a:endParaRPr lang="tr-TR"/>
          </a:p>
        </p:txBody>
      </p:sp>
      <p:sp>
        <p:nvSpPr>
          <p:cNvPr id="7" name="Slayt Numarası Yer Tutucusu 6"/>
          <p:cNvSpPr>
            <a:spLocks noGrp="1"/>
          </p:cNvSpPr>
          <p:nvPr>
            <p:ph type="sldNum" sz="quarter" idx="12"/>
          </p:nvPr>
        </p:nvSpPr>
        <p:spPr/>
        <p:txBody>
          <a:bodyPr/>
          <a:lstStyle/>
          <a:p>
            <a:fld id="{29870B45-40FB-4A05-9BC7-0CE369694932}" type="slidenum">
              <a:rPr lang="tr-TR" smtClean="0"/>
              <a:t>7</a:t>
            </a:fld>
            <a:endParaRPr lang="tr-TR"/>
          </a:p>
        </p:txBody>
      </p:sp>
    </p:spTree>
    <p:extLst>
      <p:ext uri="{BB962C8B-B14F-4D97-AF65-F5344CB8AC3E}">
        <p14:creationId xmlns:p14="http://schemas.microsoft.com/office/powerpoint/2010/main" val="2389341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Başarılı </a:t>
            </a:r>
            <a:r>
              <a:rPr lang="tr-TR" sz="3200" b="1" dirty="0"/>
              <a:t>Girişimci Örnekleri</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Toplum açısından girişimciliğin önemi büyüktür. Girişimciler; pazar koşullarını, değişen talebi, üretim tekniklerini, finans kaynaklarını iyi takip etmelidirler. Ancak piyasa analizini yapabilen girişimciler, başarılı olabilirler. Doğru yerde, doğru zamanda olmayan ve doğru kararlar veremeyen girişimciler ise başarısız olmaya mahkûmdur</a:t>
            </a:r>
            <a:r>
              <a:rPr lang="tr-TR" sz="2800" b="1" dirty="0"/>
              <a:t>.</a:t>
            </a:r>
            <a:endParaRPr lang="tr-TR" sz="2800" dirty="0"/>
          </a:p>
        </p:txBody>
      </p:sp>
      <p:sp>
        <p:nvSpPr>
          <p:cNvPr id="4" name="Veri Yer Tutucusu 3"/>
          <p:cNvSpPr>
            <a:spLocks noGrp="1"/>
          </p:cNvSpPr>
          <p:nvPr>
            <p:ph type="dt" sz="half" idx="10"/>
          </p:nvPr>
        </p:nvSpPr>
        <p:spPr/>
        <p:txBody>
          <a:bodyPr/>
          <a:lstStyle/>
          <a:p>
            <a:fld id="{F46C1FA8-B05B-467C-85E6-86D557D61ADD}"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8</a:t>
            </a:fld>
            <a:endParaRPr lang="tr-TR"/>
          </a:p>
        </p:txBody>
      </p:sp>
    </p:spTree>
    <p:extLst>
      <p:ext uri="{BB962C8B-B14F-4D97-AF65-F5344CB8AC3E}">
        <p14:creationId xmlns:p14="http://schemas.microsoft.com/office/powerpoint/2010/main" val="411642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GİRİŞİMCİLİKTE TEMEL KAVRAMLAR / Başarılı Girişimci Örnekleri</a:t>
            </a:r>
            <a:endParaRPr lang="tr-TR" sz="3200" dirty="0"/>
          </a:p>
        </p:txBody>
      </p:sp>
      <p:sp>
        <p:nvSpPr>
          <p:cNvPr id="3" name="İçerik Yer Tutucusu 2"/>
          <p:cNvSpPr>
            <a:spLocks noGrp="1"/>
          </p:cNvSpPr>
          <p:nvPr>
            <p:ph idx="1"/>
          </p:nvPr>
        </p:nvSpPr>
        <p:spPr/>
        <p:txBody>
          <a:bodyPr/>
          <a:lstStyle/>
          <a:p>
            <a:endParaRPr lang="tr-TR" dirty="0"/>
          </a:p>
          <a:p>
            <a:pPr marL="0" indent="0">
              <a:buNone/>
            </a:pPr>
            <a:endParaRPr lang="tr-TR" dirty="0"/>
          </a:p>
        </p:txBody>
      </p:sp>
      <p:sp>
        <p:nvSpPr>
          <p:cNvPr id="4" name="Veri Yer Tutucusu 3"/>
          <p:cNvSpPr>
            <a:spLocks noGrp="1"/>
          </p:cNvSpPr>
          <p:nvPr>
            <p:ph type="dt" sz="half" idx="10"/>
          </p:nvPr>
        </p:nvSpPr>
        <p:spPr/>
        <p:txBody>
          <a:bodyPr/>
          <a:lstStyle/>
          <a:p>
            <a:fld id="{B15C5468-F032-49B8-8CAD-B11838210B95}"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GİRİŞİMCİLİKTE FİKİRLER ÜRETME / Öğr.Gör.Caner BULUT</a:t>
            </a:r>
            <a:endParaRPr lang="tr-TR"/>
          </a:p>
        </p:txBody>
      </p:sp>
      <p:sp>
        <p:nvSpPr>
          <p:cNvPr id="6" name="Slayt Numarası Yer Tutucusu 5"/>
          <p:cNvSpPr>
            <a:spLocks noGrp="1"/>
          </p:cNvSpPr>
          <p:nvPr>
            <p:ph type="sldNum" sz="quarter" idx="12"/>
          </p:nvPr>
        </p:nvSpPr>
        <p:spPr/>
        <p:txBody>
          <a:bodyPr/>
          <a:lstStyle/>
          <a:p>
            <a:fld id="{29870B45-40FB-4A05-9BC7-0CE369694932}" type="slidenum">
              <a:rPr lang="tr-TR" smtClean="0"/>
              <a:t>9</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27241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932143"/>
            <a:ext cx="2028825" cy="213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123728" y="5085184"/>
            <a:ext cx="4195892" cy="369332"/>
          </a:xfrm>
          <a:prstGeom prst="rect">
            <a:avLst/>
          </a:prstGeom>
        </p:spPr>
        <p:txBody>
          <a:bodyPr wrap="none">
            <a:spAutoFit/>
          </a:bodyPr>
          <a:lstStyle/>
          <a:p>
            <a:r>
              <a:rPr lang="tr-TR" b="1" dirty="0"/>
              <a:t>Ülkemizde ve dünyada önemli girişimciler </a:t>
            </a:r>
            <a:endParaRPr lang="tr-TR" dirty="0"/>
          </a:p>
        </p:txBody>
      </p:sp>
    </p:spTree>
    <p:extLst>
      <p:ext uri="{BB962C8B-B14F-4D97-AF65-F5344CB8AC3E}">
        <p14:creationId xmlns:p14="http://schemas.microsoft.com/office/powerpoint/2010/main" val="322282513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2386</Words>
  <Application>Microsoft Office PowerPoint</Application>
  <PresentationFormat>Ekran Gösterisi (4:3)</PresentationFormat>
  <Paragraphs>395</Paragraphs>
  <Slides>54</Slides>
  <Notes>1</Notes>
  <HiddenSlides>0</HiddenSlides>
  <MMClips>0</MMClips>
  <ScaleCrop>false</ScaleCrop>
  <HeadingPairs>
    <vt:vector size="4" baseType="variant">
      <vt:variant>
        <vt:lpstr>Tema</vt:lpstr>
      </vt:variant>
      <vt:variant>
        <vt:i4>2</vt:i4>
      </vt:variant>
      <vt:variant>
        <vt:lpstr>Slayt Başlıkları</vt:lpstr>
      </vt:variant>
      <vt:variant>
        <vt:i4>54</vt:i4>
      </vt:variant>
    </vt:vector>
  </HeadingPairs>
  <TitlesOfParts>
    <vt:vector size="56" baseType="lpstr">
      <vt:lpstr>Ofis Teması</vt:lpstr>
      <vt:lpstr>Üst Düzey</vt:lpstr>
      <vt:lpstr>      Bu proje Avrupa Birliği ve Türkiye Cumhuriyeti tarafından finanse edilmektedir. </vt:lpstr>
      <vt:lpstr>GİRİŞİMCİ FİKİRLER ÜRETME</vt:lpstr>
      <vt:lpstr>1. GİRİŞİMCİLİKTE TEMEL KAVRAMLAR</vt:lpstr>
      <vt:lpstr>GİRİŞİMCİLİKTE TEMEL KAVRAMLAR /  Girişimcilik Tanımı</vt:lpstr>
      <vt:lpstr>GİRİŞİMCİLİKTE TEMEL KAVRAMLAR /  Girişimcilik Tanımı</vt:lpstr>
      <vt:lpstr>GİRİŞİMCİLİKTE TEMEL KAVRAMLAR /  Girişimcilik Tanımı</vt:lpstr>
      <vt:lpstr>GİRİŞİMCİLİKTE TEMEL KAVRAMLAR / Girişimcinin Özellikleri </vt:lpstr>
      <vt:lpstr>GİRİŞİMCİLİKTE TEMEL KAVRAMLAR / Başarılı Girişimci Örnekleri</vt:lpstr>
      <vt:lpstr>GİRİŞİMCİLİKTE TEMEL KAVRAMLAR / Başarılı Girişimci Örnekleri</vt:lpstr>
      <vt:lpstr>GİRİŞİMCİLİKTE TEMEL KAVRAMLAR / Girişimciliğin Temelleri </vt:lpstr>
      <vt:lpstr>GİRİŞİMCİLİKTE TEMEL KAVRAMLAR / Girişimcilik Süreçleri</vt:lpstr>
      <vt:lpstr>GİRİŞİMCİLİKTE TEMEL KAVRAMLAR / Girişimcilik Süreçleri</vt:lpstr>
      <vt:lpstr>GİRİŞİMCİLİKTE TEMEL KAVRAMLAR / Girişimcilik Türleri </vt:lpstr>
      <vt:lpstr>GİRİŞİMCİLİKTE TEMEL KAVRAMLAR / Girişimcilik Türleri </vt:lpstr>
      <vt:lpstr>GİRİŞİMCİLİKTE TEMEL KAVRAMLAR / Girişimciliğin Desteklenmesi </vt:lpstr>
      <vt:lpstr>GİRİŞİMCİLİKTE TEMEL KAVRAMLAR / Girişimciliğin Desteklenmesi </vt:lpstr>
      <vt:lpstr>GİRİŞİMCİLİKTE TEMEL KAVRAMLAR / Girişimciliğin Desteklenmesi </vt:lpstr>
      <vt:lpstr>GİRİŞİMCİLİKTE TEMEL KAVRAMLAR / Girişimciliğin Desteklenmesi </vt:lpstr>
      <vt:lpstr>GİRİŞİMCİLİKTE TEMEL KAVRAMLAR / Girişimciliğin Desteklenmesi </vt:lpstr>
      <vt:lpstr>GİRİŞİMCİLİKTE TEMEL KAVRAMLAR / Girişimciliğin Desteklenmesi </vt:lpstr>
      <vt:lpstr>GİRİŞİMCİLİKTE TEMEL KAVRAMLAR / Girişimciliğin Desteklenmesi </vt:lpstr>
      <vt:lpstr>GİRİŞİMCİLİKTE TEMEL KAVRAMLAR / Yaratıcılık ve Motivasyon </vt:lpstr>
      <vt:lpstr>GİRİŞİMCİLİKTE TEMEL KAVRAMLAR / Yaratıcılık ve Motivasyon </vt:lpstr>
      <vt:lpstr>GİRİŞİMCİLİKTE TEMEL KAVRAMLAR / Yaratıcılık ve Motivasyon </vt:lpstr>
      <vt:lpstr>GİRİŞİMCİLİKTE TEMEL KAVRAMLAR / Yaratıcılık ve Motivasyon </vt:lpstr>
      <vt:lpstr>2. İŞ FİKRİ OLUŞTURMA </vt:lpstr>
      <vt:lpstr>İŞ FİKRİ OLUŞTURMA  </vt:lpstr>
      <vt:lpstr>İŞ FİKRİ OLUŞTURMA </vt:lpstr>
      <vt:lpstr>İŞ FİKRİ OLUŞTURMA </vt:lpstr>
      <vt:lpstr>İŞ FİKRİ OLUŞTURMA / İş Fikri Üretmek İçin Kaynaklar </vt:lpstr>
      <vt:lpstr>İŞ FİKRİ OLUŞTURMA / Beyin Fırtınası </vt:lpstr>
      <vt:lpstr>İŞ FİKRİ OLUŞTURMA Zihin Haritası</vt:lpstr>
      <vt:lpstr>İŞ FİKRİ OLUŞTURMA / İş Fikirleri Üretme</vt:lpstr>
      <vt:lpstr>İŞ FİKRİ OLUŞTURMA / İş Fikirleri Üretme</vt:lpstr>
      <vt:lpstr>İŞ FİKRİ OLUŞTURMA / İş Fikirleri Üretme</vt:lpstr>
      <vt:lpstr>3. İŞ FİKRİ İÇİN BİLGİ/VERİ TOPLAMA </vt:lpstr>
      <vt:lpstr>İŞ FİKRİ İÇİN BİLGİ/VERİ TOPLAMA </vt:lpstr>
      <vt:lpstr>İŞ FİKRİ İÇİN BİLGİ-VERİ TOPLAMA/ İş Fikri Dosyası Oluşturma </vt:lpstr>
      <vt:lpstr>İŞ FİKRİ İÇİN BİLGİ-VERİ TOPLAMA/ İş Fikri Dosyası Oluşturma </vt:lpstr>
      <vt:lpstr>İŞ FİKRİ İÇİN BİLGİ-VERİ TOPLAMA İş Fikri İçin Piyasa Araştırması </vt:lpstr>
      <vt:lpstr>İŞ FİKRİ İÇİN BİLGİ-VERİ TOPLAMA/ İş Fikri İçin Piyasa Araştırması </vt:lpstr>
      <vt:lpstr>İŞ FİKRİ İÇİN BİLGİ-VERİ TOPLAMA/ İş Fikirleri Hakkında Bilgi Toplama Araçları </vt:lpstr>
      <vt:lpstr>İŞ FİKRİ İÇİN BİLGİ-VERİ TOPLAMA/ İş Fikirleri Hakkında Bilgi Toplama Araçları </vt:lpstr>
      <vt:lpstr>İŞ FİKRİ İÇİN BİLGİ-VERİ TOPLAMA/ Toplanan Bilgilerin Analizi ve Yorumlanması </vt:lpstr>
      <vt:lpstr>4. GİRİŞİM FİKRİNE KARAR VERME</vt:lpstr>
      <vt:lpstr>GİRİŞİM FİKRİNE KARAR VERME/ GZFT (SWOT) Analizinin Unsurları </vt:lpstr>
      <vt:lpstr>GİRİŞİM FİKRİNE KARAR VERME/ GZFT (SWOT) Analizinin Unsurları </vt:lpstr>
      <vt:lpstr>GİRİŞİM FİKRİNE KARAR VERME/ GZFT (SWOT) Analizinin Unsurları </vt:lpstr>
      <vt:lpstr>GİRİŞİM FİKRİNE KARAR VERME/ GZFT (SWOT) Analizinin Unsurları </vt:lpstr>
      <vt:lpstr>GİRİŞİM FİKRİNE KARAR VERME/ GZFT (SWOT) Analizinin Unsurları </vt:lpstr>
      <vt:lpstr> GİRİŞİM FİKRİNE KARAR VERME/GZFT (SWOT) Analizinin Unsurları </vt:lpstr>
      <vt:lpstr>GİRİŞİM FİKRİNE KARAR VERME/ Değerlendirme ve Karar Verme </vt:lpstr>
      <vt:lpstr>GİRİŞİM FİKRİNE KARAR VERME/ Değerlendirme ve Karar Verme </vt:lpstr>
      <vt:lpstr>GİRİŞİM FİKRİNE KARAR VERME/ Değerlendirme ve Karar Verme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GELİŞİM</dc:title>
  <dc:creator>Caner</dc:creator>
  <cp:lastModifiedBy>Bilal Keskin</cp:lastModifiedBy>
  <cp:revision>52</cp:revision>
  <dcterms:created xsi:type="dcterms:W3CDTF">2016-03-16T07:08:42Z</dcterms:created>
  <dcterms:modified xsi:type="dcterms:W3CDTF">2016-04-15T14:03:32Z</dcterms:modified>
</cp:coreProperties>
</file>